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47"/>
  </p:notesMasterIdLst>
  <p:sldIdLst>
    <p:sldId id="261" r:id="rId2"/>
    <p:sldId id="260" r:id="rId3"/>
    <p:sldId id="259" r:id="rId4"/>
    <p:sldId id="272" r:id="rId5"/>
    <p:sldId id="267" r:id="rId6"/>
    <p:sldId id="268" r:id="rId7"/>
    <p:sldId id="271" r:id="rId8"/>
    <p:sldId id="311" r:id="rId9"/>
    <p:sldId id="330" r:id="rId10"/>
    <p:sldId id="312" r:id="rId11"/>
    <p:sldId id="314" r:id="rId12"/>
    <p:sldId id="313" r:id="rId13"/>
    <p:sldId id="280" r:id="rId14"/>
    <p:sldId id="282" r:id="rId15"/>
    <p:sldId id="270" r:id="rId16"/>
    <p:sldId id="278" r:id="rId17"/>
    <p:sldId id="289" r:id="rId18"/>
    <p:sldId id="334" r:id="rId19"/>
    <p:sldId id="291" r:id="rId20"/>
    <p:sldId id="292" r:id="rId21"/>
    <p:sldId id="284" r:id="rId22"/>
    <p:sldId id="333" r:id="rId23"/>
    <p:sldId id="308" r:id="rId24"/>
    <p:sldId id="283" r:id="rId25"/>
    <p:sldId id="273" r:id="rId26"/>
    <p:sldId id="325" r:id="rId27"/>
    <p:sldId id="298" r:id="rId28"/>
    <p:sldId id="320" r:id="rId29"/>
    <p:sldId id="297" r:id="rId30"/>
    <p:sldId id="315" r:id="rId31"/>
    <p:sldId id="319" r:id="rId32"/>
    <p:sldId id="321" r:id="rId33"/>
    <p:sldId id="322" r:id="rId34"/>
    <p:sldId id="335" r:id="rId35"/>
    <p:sldId id="323" r:id="rId36"/>
    <p:sldId id="332" r:id="rId37"/>
    <p:sldId id="285" r:id="rId38"/>
    <p:sldId id="295" r:id="rId39"/>
    <p:sldId id="296" r:id="rId40"/>
    <p:sldId id="274" r:id="rId41"/>
    <p:sldId id="277" r:id="rId42"/>
    <p:sldId id="328" r:id="rId43"/>
    <p:sldId id="331" r:id="rId44"/>
    <p:sldId id="309" r:id="rId45"/>
    <p:sldId id="299" r:id="rId46"/>
  </p:sldIdLst>
  <p:sldSz cx="12192000" cy="6858000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05A3E5-B57E-48CB-8026-E0FA955CCDE7}">
          <p14:sldIdLst>
            <p14:sldId id="261"/>
            <p14:sldId id="260"/>
            <p14:sldId id="259"/>
            <p14:sldId id="272"/>
          </p14:sldIdLst>
        </p14:section>
        <p14:section name="Untitled Section" id="{DEED9E69-5BD9-4877-9F50-88873F6E0D1A}">
          <p14:sldIdLst>
            <p14:sldId id="267"/>
            <p14:sldId id="268"/>
            <p14:sldId id="271"/>
            <p14:sldId id="311"/>
            <p14:sldId id="330"/>
            <p14:sldId id="312"/>
            <p14:sldId id="314"/>
            <p14:sldId id="313"/>
            <p14:sldId id="280"/>
            <p14:sldId id="282"/>
            <p14:sldId id="270"/>
            <p14:sldId id="278"/>
            <p14:sldId id="289"/>
            <p14:sldId id="334"/>
            <p14:sldId id="291"/>
            <p14:sldId id="292"/>
            <p14:sldId id="284"/>
            <p14:sldId id="333"/>
            <p14:sldId id="308"/>
            <p14:sldId id="283"/>
            <p14:sldId id="273"/>
            <p14:sldId id="325"/>
            <p14:sldId id="298"/>
            <p14:sldId id="320"/>
            <p14:sldId id="297"/>
            <p14:sldId id="315"/>
            <p14:sldId id="319"/>
            <p14:sldId id="321"/>
            <p14:sldId id="322"/>
            <p14:sldId id="335"/>
            <p14:sldId id="323"/>
            <p14:sldId id="332"/>
            <p14:sldId id="285"/>
            <p14:sldId id="295"/>
            <p14:sldId id="296"/>
            <p14:sldId id="274"/>
            <p14:sldId id="277"/>
            <p14:sldId id="328"/>
            <p14:sldId id="331"/>
            <p14:sldId id="309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ACFF"/>
    <a:srgbClr val="3964AE"/>
    <a:srgbClr val="F6F7FA"/>
    <a:srgbClr val="F5F5F5"/>
    <a:srgbClr val="EB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03" autoAdjust="0"/>
    <p:restoredTop sz="94660" autoAdjust="0"/>
  </p:normalViewPr>
  <p:slideViewPr>
    <p:cSldViewPr snapToGrid="0">
      <p:cViewPr varScale="1">
        <p:scale>
          <a:sx n="67" d="100"/>
          <a:sy n="67" d="100"/>
        </p:scale>
        <p:origin x="822" y="60"/>
      </p:cViewPr>
      <p:guideLst/>
    </p:cSldViewPr>
  </p:slideViewPr>
  <p:outlineViewPr>
    <p:cViewPr>
      <p:scale>
        <a:sx n="33" d="100"/>
        <a:sy n="33" d="100"/>
      </p:scale>
      <p:origin x="0" y="-9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7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Sheet1!$A$2:$A$41</c:f>
              <c:numCache>
                <c:formatCode>General</c:formatCode>
                <c:ptCount val="40"/>
                <c:pt idx="0">
                  <c:v>25</c:v>
                </c:pt>
                <c:pt idx="1">
                  <c:v>50</c:v>
                </c:pt>
                <c:pt idx="2">
                  <c:v>75</c:v>
                </c:pt>
                <c:pt idx="3">
                  <c:v>100</c:v>
                </c:pt>
                <c:pt idx="4">
                  <c:v>125</c:v>
                </c:pt>
                <c:pt idx="5">
                  <c:v>150</c:v>
                </c:pt>
                <c:pt idx="6">
                  <c:v>175</c:v>
                </c:pt>
                <c:pt idx="7">
                  <c:v>200</c:v>
                </c:pt>
                <c:pt idx="8">
                  <c:v>225</c:v>
                </c:pt>
                <c:pt idx="9">
                  <c:v>250</c:v>
                </c:pt>
                <c:pt idx="10">
                  <c:v>275</c:v>
                </c:pt>
                <c:pt idx="11">
                  <c:v>300</c:v>
                </c:pt>
                <c:pt idx="12">
                  <c:v>325</c:v>
                </c:pt>
                <c:pt idx="13">
                  <c:v>350</c:v>
                </c:pt>
                <c:pt idx="14">
                  <c:v>375</c:v>
                </c:pt>
                <c:pt idx="15">
                  <c:v>400</c:v>
                </c:pt>
                <c:pt idx="16">
                  <c:v>425</c:v>
                </c:pt>
                <c:pt idx="17">
                  <c:v>450</c:v>
                </c:pt>
                <c:pt idx="18">
                  <c:v>475</c:v>
                </c:pt>
                <c:pt idx="19">
                  <c:v>500</c:v>
                </c:pt>
                <c:pt idx="20">
                  <c:v>525</c:v>
                </c:pt>
                <c:pt idx="21">
                  <c:v>550</c:v>
                </c:pt>
                <c:pt idx="22">
                  <c:v>575</c:v>
                </c:pt>
                <c:pt idx="23">
                  <c:v>600</c:v>
                </c:pt>
                <c:pt idx="24">
                  <c:v>625</c:v>
                </c:pt>
                <c:pt idx="25">
                  <c:v>650</c:v>
                </c:pt>
                <c:pt idx="26">
                  <c:v>675</c:v>
                </c:pt>
                <c:pt idx="27">
                  <c:v>700</c:v>
                </c:pt>
                <c:pt idx="28">
                  <c:v>725</c:v>
                </c:pt>
                <c:pt idx="29">
                  <c:v>750</c:v>
                </c:pt>
                <c:pt idx="30">
                  <c:v>775</c:v>
                </c:pt>
                <c:pt idx="31">
                  <c:v>800</c:v>
                </c:pt>
                <c:pt idx="32">
                  <c:v>825</c:v>
                </c:pt>
                <c:pt idx="33">
                  <c:v>850</c:v>
                </c:pt>
                <c:pt idx="34">
                  <c:v>875</c:v>
                </c:pt>
                <c:pt idx="35">
                  <c:v>900</c:v>
                </c:pt>
                <c:pt idx="36">
                  <c:v>925</c:v>
                </c:pt>
                <c:pt idx="37">
                  <c:v>950</c:v>
                </c:pt>
                <c:pt idx="38">
                  <c:v>975</c:v>
                </c:pt>
                <c:pt idx="39">
                  <c:v>1000</c:v>
                </c:pt>
              </c:numCache>
            </c:numRef>
          </c:cat>
          <c:val>
            <c:numRef>
              <c:f>Sheet1!$B$2:$B$41</c:f>
              <c:numCache>
                <c:formatCode>General</c:formatCode>
                <c:ptCount val="40"/>
                <c:pt idx="0">
                  <c:v>44.65</c:v>
                </c:pt>
                <c:pt idx="1">
                  <c:v>47.105769230769198</c:v>
                </c:pt>
                <c:pt idx="2">
                  <c:v>38.7098039215686</c:v>
                </c:pt>
                <c:pt idx="3">
                  <c:v>33.592763157894701</c:v>
                </c:pt>
                <c:pt idx="4">
                  <c:v>30.033663366336601</c:v>
                </c:pt>
                <c:pt idx="5">
                  <c:v>27.326190476190501</c:v>
                </c:pt>
                <c:pt idx="6">
                  <c:v>25.173841059602601</c:v>
                </c:pt>
                <c:pt idx="7">
                  <c:v>23.3974431818182</c:v>
                </c:pt>
                <c:pt idx="8">
                  <c:v>22.014676616915398</c:v>
                </c:pt>
                <c:pt idx="9">
                  <c:v>20.8336283185841</c:v>
                </c:pt>
                <c:pt idx="10">
                  <c:v>19.8268924302789</c:v>
                </c:pt>
                <c:pt idx="11">
                  <c:v>18.853985507246399</c:v>
                </c:pt>
                <c:pt idx="12">
                  <c:v>17.997508305647798</c:v>
                </c:pt>
                <c:pt idx="13">
                  <c:v>17.217331288343601</c:v>
                </c:pt>
                <c:pt idx="14">
                  <c:v>16.537891737891702</c:v>
                </c:pt>
                <c:pt idx="15">
                  <c:v>15.931914893617</c:v>
                </c:pt>
                <c:pt idx="16">
                  <c:v>15.324314214463801</c:v>
                </c:pt>
                <c:pt idx="17">
                  <c:v>14.8092723004695</c:v>
                </c:pt>
                <c:pt idx="18">
                  <c:v>14.3481152993348</c:v>
                </c:pt>
                <c:pt idx="19">
                  <c:v>13.9</c:v>
                </c:pt>
                <c:pt idx="20">
                  <c:v>13.5248502994012</c:v>
                </c:pt>
                <c:pt idx="21">
                  <c:v>13.1346007604563</c:v>
                </c:pt>
                <c:pt idx="22">
                  <c:v>12.7911978221416</c:v>
                </c:pt>
                <c:pt idx="23">
                  <c:v>12.4702256944444</c:v>
                </c:pt>
                <c:pt idx="24">
                  <c:v>12.191098169717099</c:v>
                </c:pt>
                <c:pt idx="25">
                  <c:v>11.9187699680511</c:v>
                </c:pt>
                <c:pt idx="26">
                  <c:v>11.6440092165899</c:v>
                </c:pt>
                <c:pt idx="27">
                  <c:v>11.3985946745562</c:v>
                </c:pt>
                <c:pt idx="28">
                  <c:v>11.170042796005699</c:v>
                </c:pt>
                <c:pt idx="29">
                  <c:v>10.951584022038601</c:v>
                </c:pt>
                <c:pt idx="30">
                  <c:v>10.738149134487401</c:v>
                </c:pt>
                <c:pt idx="31">
                  <c:v>10.5391108247423</c:v>
                </c:pt>
                <c:pt idx="32">
                  <c:v>10.352746566791501</c:v>
                </c:pt>
                <c:pt idx="33">
                  <c:v>10.173789346247</c:v>
                </c:pt>
                <c:pt idx="34">
                  <c:v>10.006404230317299</c:v>
                </c:pt>
                <c:pt idx="35">
                  <c:v>9.8410958904109602</c:v>
                </c:pt>
                <c:pt idx="36">
                  <c:v>9.6903440621531605</c:v>
                </c:pt>
                <c:pt idx="37">
                  <c:v>9.5537257019438506</c:v>
                </c:pt>
                <c:pt idx="38">
                  <c:v>9.4229758149316503</c:v>
                </c:pt>
                <c:pt idx="39">
                  <c:v>9.2948770491803305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dk1">
                    <a:lumMod val="65000"/>
                    <a:lumOff val="3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>
                <a:solidFill>
                  <a:schemeClr val="dk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260430032"/>
        <c:axId val="260430592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SEPIL</c:v>
                      </c:pt>
                    </c:strCache>
                  </c:strRef>
                </c:tx>
                <c:spPr>
                  <a:ln w="22225" cap="rnd" cmpd="sng" algn="ctr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4"/>
                  <c:spPr>
                    <a:solidFill>
                      <a:schemeClr val="accent3"/>
                    </a:solidFill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:marker>
                <c:dLbls>
                  <c:dLbl>
                    <c:idx val="39"/>
                    <c:layout>
                      <c:manualLayout>
                        <c:x val="-7.7611111111111117E-2"/>
                        <c:y val="-0.17344907407407406"/>
                      </c:manualLayout>
                    </c:layout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fa-IR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Sheet1!$A$2:$A$41</c15:sqref>
                        </c15:formulaRef>
                      </c:ext>
                    </c:extLst>
                    <c:numCache>
                      <c:formatCode>General</c:formatCode>
                      <c:ptCount val="40"/>
                      <c:pt idx="0">
                        <c:v>25</c:v>
                      </c:pt>
                      <c:pt idx="1">
                        <c:v>50</c:v>
                      </c:pt>
                      <c:pt idx="2">
                        <c:v>75</c:v>
                      </c:pt>
                      <c:pt idx="3">
                        <c:v>100</c:v>
                      </c:pt>
                      <c:pt idx="4">
                        <c:v>125</c:v>
                      </c:pt>
                      <c:pt idx="5">
                        <c:v>150</c:v>
                      </c:pt>
                      <c:pt idx="6">
                        <c:v>175</c:v>
                      </c:pt>
                      <c:pt idx="7">
                        <c:v>200</c:v>
                      </c:pt>
                      <c:pt idx="8">
                        <c:v>225</c:v>
                      </c:pt>
                      <c:pt idx="9">
                        <c:v>250</c:v>
                      </c:pt>
                      <c:pt idx="10">
                        <c:v>275</c:v>
                      </c:pt>
                      <c:pt idx="11">
                        <c:v>300</c:v>
                      </c:pt>
                      <c:pt idx="12">
                        <c:v>325</c:v>
                      </c:pt>
                      <c:pt idx="13">
                        <c:v>350</c:v>
                      </c:pt>
                      <c:pt idx="14">
                        <c:v>375</c:v>
                      </c:pt>
                      <c:pt idx="15">
                        <c:v>400</c:v>
                      </c:pt>
                      <c:pt idx="16">
                        <c:v>425</c:v>
                      </c:pt>
                      <c:pt idx="17">
                        <c:v>450</c:v>
                      </c:pt>
                      <c:pt idx="18">
                        <c:v>475</c:v>
                      </c:pt>
                      <c:pt idx="19">
                        <c:v>500</c:v>
                      </c:pt>
                      <c:pt idx="20">
                        <c:v>525</c:v>
                      </c:pt>
                      <c:pt idx="21">
                        <c:v>550</c:v>
                      </c:pt>
                      <c:pt idx="22">
                        <c:v>575</c:v>
                      </c:pt>
                      <c:pt idx="23">
                        <c:v>600</c:v>
                      </c:pt>
                      <c:pt idx="24">
                        <c:v>625</c:v>
                      </c:pt>
                      <c:pt idx="25">
                        <c:v>650</c:v>
                      </c:pt>
                      <c:pt idx="26">
                        <c:v>675</c:v>
                      </c:pt>
                      <c:pt idx="27">
                        <c:v>700</c:v>
                      </c:pt>
                      <c:pt idx="28">
                        <c:v>725</c:v>
                      </c:pt>
                      <c:pt idx="29">
                        <c:v>750</c:v>
                      </c:pt>
                      <c:pt idx="30">
                        <c:v>775</c:v>
                      </c:pt>
                      <c:pt idx="31">
                        <c:v>800</c:v>
                      </c:pt>
                      <c:pt idx="32">
                        <c:v>825</c:v>
                      </c:pt>
                      <c:pt idx="33">
                        <c:v>850</c:v>
                      </c:pt>
                      <c:pt idx="34">
                        <c:v>875</c:v>
                      </c:pt>
                      <c:pt idx="35">
                        <c:v>900</c:v>
                      </c:pt>
                      <c:pt idx="36">
                        <c:v>925</c:v>
                      </c:pt>
                      <c:pt idx="37">
                        <c:v>950</c:v>
                      </c:pt>
                      <c:pt idx="38">
                        <c:v>975</c:v>
                      </c:pt>
                      <c:pt idx="39">
                        <c:v>1000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Sheet1!$C$2:$C$41</c15:sqref>
                        </c15:formulaRef>
                      </c:ext>
                    </c:extLst>
                    <c:numCache>
                      <c:formatCode>General</c:formatCode>
                      <c:ptCount val="40"/>
                      <c:pt idx="0">
                        <c:v>39.15</c:v>
                      </c:pt>
                      <c:pt idx="1">
                        <c:v>16.315384615384598</c:v>
                      </c:pt>
                      <c:pt idx="2">
                        <c:v>13.269607843137299</c:v>
                      </c:pt>
                      <c:pt idx="3">
                        <c:v>11.824999999999999</c:v>
                      </c:pt>
                      <c:pt idx="4">
                        <c:v>11.144554455445499</c:v>
                      </c:pt>
                      <c:pt idx="5">
                        <c:v>10.5535714285714</c:v>
                      </c:pt>
                      <c:pt idx="6">
                        <c:v>10.1592715231788</c:v>
                      </c:pt>
                      <c:pt idx="7">
                        <c:v>9.8590909090909093</c:v>
                      </c:pt>
                      <c:pt idx="8">
                        <c:v>9.6283582089552198</c:v>
                      </c:pt>
                      <c:pt idx="9">
                        <c:v>9.2997787610619493</c:v>
                      </c:pt>
                      <c:pt idx="10">
                        <c:v>9.0924302788844606</c:v>
                      </c:pt>
                      <c:pt idx="11">
                        <c:v>8.9282608695652197</c:v>
                      </c:pt>
                      <c:pt idx="12">
                        <c:v>8.7852159468438593</c:v>
                      </c:pt>
                      <c:pt idx="13">
                        <c:v>8.6122699386503108</c:v>
                      </c:pt>
                      <c:pt idx="14">
                        <c:v>8.4774928774928799</c:v>
                      </c:pt>
                      <c:pt idx="15">
                        <c:v>8.3333776595744702</c:v>
                      </c:pt>
                      <c:pt idx="16">
                        <c:v>8.2102244389027508</c:v>
                      </c:pt>
                      <c:pt idx="17">
                        <c:v>8.0800469483568094</c:v>
                      </c:pt>
                      <c:pt idx="18">
                        <c:v>7.9929046563192898</c:v>
                      </c:pt>
                      <c:pt idx="19">
                        <c:v>7.8730042016806703</c:v>
                      </c:pt>
                      <c:pt idx="20">
                        <c:v>7.7725548902195598</c:v>
                      </c:pt>
                      <c:pt idx="21">
                        <c:v>7.6783269961977201</c:v>
                      </c:pt>
                      <c:pt idx="22">
                        <c:v>7.6003629764065304</c:v>
                      </c:pt>
                      <c:pt idx="23">
                        <c:v>7.52204861111111</c:v>
                      </c:pt>
                      <c:pt idx="24">
                        <c:v>7.4288685524126503</c:v>
                      </c:pt>
                      <c:pt idx="25">
                        <c:v>7.36062300319489</c:v>
                      </c:pt>
                      <c:pt idx="26">
                        <c:v>7.3037634408602097</c:v>
                      </c:pt>
                      <c:pt idx="27">
                        <c:v>7.2412721893491101</c:v>
                      </c:pt>
                      <c:pt idx="28">
                        <c:v>7.1659771754636203</c:v>
                      </c:pt>
                      <c:pt idx="29">
                        <c:v>7.1027548209366396</c:v>
                      </c:pt>
                      <c:pt idx="30">
                        <c:v>7.0290279627163796</c:v>
                      </c:pt>
                      <c:pt idx="31">
                        <c:v>6.9696520618556699</c:v>
                      </c:pt>
                      <c:pt idx="32">
                        <c:v>6.9089887640449401</c:v>
                      </c:pt>
                      <c:pt idx="33">
                        <c:v>6.8611380145278398</c:v>
                      </c:pt>
                      <c:pt idx="34">
                        <c:v>6.8125146886016497</c:v>
                      </c:pt>
                      <c:pt idx="35">
                        <c:v>6.7601027397260296</c:v>
                      </c:pt>
                      <c:pt idx="36">
                        <c:v>6.7226415094339602</c:v>
                      </c:pt>
                      <c:pt idx="37">
                        <c:v>6.6724622030237599</c:v>
                      </c:pt>
                      <c:pt idx="38">
                        <c:v>6.6349106203995802</c:v>
                      </c:pt>
                      <c:pt idx="39">
                        <c:v>6.5876536885245898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26043003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Trials</a:t>
                </a:r>
                <a:endParaRPr lang="fa-I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crossAx val="260430592"/>
        <c:crosses val="autoZero"/>
        <c:auto val="1"/>
        <c:lblAlgn val="ctr"/>
        <c:lblOffset val="100"/>
        <c:noMultiLvlLbl val="0"/>
      </c:catAx>
      <c:valAx>
        <c:axId val="26043059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  <a:endParaRPr lang="fa-I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crossAx val="26043003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سرعت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17601</c:v>
                </c:pt>
                <c:pt idx="1">
                  <c:v>11182</c:v>
                </c:pt>
                <c:pt idx="2">
                  <c:v>8724</c:v>
                </c:pt>
                <c:pt idx="3">
                  <c:v>7682</c:v>
                </c:pt>
                <c:pt idx="4">
                  <c:v>6609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59691520"/>
        <c:axId val="259692080"/>
      </c:barChart>
      <c:catAx>
        <c:axId val="25969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/>
                  <a:t>µ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92080"/>
        <c:crosses val="autoZero"/>
        <c:auto val="1"/>
        <c:lblAlgn val="ctr"/>
        <c:lblOffset val="100"/>
        <c:noMultiLvlLbl val="0"/>
      </c:catAx>
      <c:valAx>
        <c:axId val="259692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9152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میانگین تعداد حرکت ها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Shock</c:v>
                </c:pt>
                <c:pt idx="1">
                  <c:v>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16083</c:v>
                </c:pt>
                <c:pt idx="1">
                  <c:v>17638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53761520"/>
        <c:axId val="149502640"/>
      </c:barChart>
      <c:catAx>
        <c:axId val="15376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/>
                  <a:t>µ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149502640"/>
        <c:crosses val="autoZero"/>
        <c:auto val="1"/>
        <c:lblAlgn val="ctr"/>
        <c:lblOffset val="100"/>
        <c:noMultiLvlLbl val="0"/>
      </c:catAx>
      <c:valAx>
        <c:axId val="14950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15376152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Iranian Sans" panose="01000500000000020002" pitchFamily="2" charset="-78"/>
                <a:ea typeface="+mn-ea"/>
                <a:cs typeface="Iranian Sans" panose="01000500000000020002" pitchFamily="2" charset="-78"/>
              </a:defRPr>
            </a:pPr>
            <a:endParaRPr lang="fa-I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میانگین پاداش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Shock</c:v>
                </c:pt>
                <c:pt idx="1">
                  <c:v>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16.34</c:v>
                </c:pt>
                <c:pt idx="1">
                  <c:v>16.2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53759840"/>
        <c:axId val="149493680"/>
      </c:barChart>
      <c:catAx>
        <c:axId val="153759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/>
                  <a:t>µ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149493680"/>
        <c:crosses val="autoZero"/>
        <c:auto val="1"/>
        <c:lblAlgn val="ctr"/>
        <c:lblOffset val="100"/>
        <c:noMultiLvlLbl val="0"/>
      </c:catAx>
      <c:valAx>
        <c:axId val="14949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15375984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کیفیت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Normal</c:v>
                </c:pt>
                <c:pt idx="1">
                  <c:v>Shock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6.45</c:v>
                </c:pt>
                <c:pt idx="1">
                  <c:v>6.41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59697120"/>
        <c:axId val="259697680"/>
      </c:barChart>
      <c:catAx>
        <c:axId val="25969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97680"/>
        <c:crosses val="autoZero"/>
        <c:auto val="1"/>
        <c:lblAlgn val="ctr"/>
        <c:lblOffset val="100"/>
        <c:noMultiLvlLbl val="0"/>
      </c:catAx>
      <c:valAx>
        <c:axId val="25969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9712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سرعت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Normal</c:v>
                </c:pt>
                <c:pt idx="1">
                  <c:v>Shock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8611</c:v>
                </c:pt>
                <c:pt idx="1">
                  <c:v>8300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351618928"/>
        <c:axId val="351619488"/>
      </c:barChart>
      <c:catAx>
        <c:axId val="351618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351619488"/>
        <c:crosses val="autoZero"/>
        <c:auto val="1"/>
        <c:lblAlgn val="ctr"/>
        <c:lblOffset val="100"/>
        <c:noMultiLvlLbl val="0"/>
      </c:catAx>
      <c:valAx>
        <c:axId val="35161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35161892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2677699548072"/>
          <c:y val="0.12033829692659385"/>
          <c:w val="0.86688148377653618"/>
          <c:h val="0.695303371856743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13"/>
              <c:layout>
                <c:manualLayout>
                  <c:x val="-8.9370370370370364E-2"/>
                  <c:y val="-0.229305555555555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a-I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Sheet1!$A$2:$A$51</c15:sqref>
                  </c15:fullRef>
                </c:ext>
              </c:extLst>
              <c:f>(Sheet1!$A$2:$A$6,Sheet1!$A$11,Sheet1!$A$16,Sheet1!$A$21,Sheet1!$A$26,Sheet1!$A$31,Sheet1!$A$36,Sheet1!$A$41,Sheet1!$A$46,Sheet1!$A$51)</c:f>
              <c:numCache>
                <c:formatCode>General</c:formatCode>
                <c:ptCount val="14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300</c:v>
                </c:pt>
                <c:pt idx="6">
                  <c:v>450</c:v>
                </c:pt>
                <c:pt idx="7">
                  <c:v>600</c:v>
                </c:pt>
                <c:pt idx="8">
                  <c:v>750</c:v>
                </c:pt>
                <c:pt idx="9">
                  <c:v>900</c:v>
                </c:pt>
                <c:pt idx="10">
                  <c:v>1050</c:v>
                </c:pt>
                <c:pt idx="11">
                  <c:v>1200</c:v>
                </c:pt>
                <c:pt idx="12">
                  <c:v>1350</c:v>
                </c:pt>
                <c:pt idx="13">
                  <c:v>1500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Sheet1!$B$2:$B$51</c15:sqref>
                  </c15:fullRef>
                </c:ext>
              </c:extLst>
              <c:f>(Sheet1!$B$2:$B$6,Sheet1!$B$11,Sheet1!$B$16,Sheet1!$B$21,Sheet1!$B$26,Sheet1!$B$31,Sheet1!$B$36,Sheet1!$B$41,Sheet1!$B$46,Sheet1!$B$51)</c:f>
              <c:numCache>
                <c:formatCode>General</c:formatCode>
                <c:ptCount val="14"/>
                <c:pt idx="0">
                  <c:v>547.79999999999995</c:v>
                </c:pt>
                <c:pt idx="1">
                  <c:v>309.48</c:v>
                </c:pt>
                <c:pt idx="2">
                  <c:v>341.8</c:v>
                </c:pt>
                <c:pt idx="3">
                  <c:v>355.77857142857101</c:v>
                </c:pt>
                <c:pt idx="4">
                  <c:v>331.16756756756803</c:v>
                </c:pt>
                <c:pt idx="5">
                  <c:v>325.978048780488</c:v>
                </c:pt>
                <c:pt idx="6">
                  <c:v>318.24409448818898</c:v>
                </c:pt>
                <c:pt idx="7">
                  <c:v>313.53139534883701</c:v>
                </c:pt>
                <c:pt idx="8">
                  <c:v>309.88202764977001</c:v>
                </c:pt>
                <c:pt idx="9">
                  <c:v>307.61526717557302</c:v>
                </c:pt>
                <c:pt idx="10">
                  <c:v>304.93159609120499</c:v>
                </c:pt>
                <c:pt idx="11">
                  <c:v>301.56477272727301</c:v>
                </c:pt>
                <c:pt idx="12">
                  <c:v>298.32947103274603</c:v>
                </c:pt>
                <c:pt idx="13">
                  <c:v>296.84434389140301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MCE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dLbl>
              <c:idx val="13"/>
              <c:layout>
                <c:manualLayout>
                  <c:x val="-8.9370370370370364E-2"/>
                  <c:y val="-0.117592592592592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a-I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Sheet1!$A$2:$A$51</c15:sqref>
                  </c15:fullRef>
                </c:ext>
              </c:extLst>
              <c:f>(Sheet1!$A$2:$A$6,Sheet1!$A$11,Sheet1!$A$16,Sheet1!$A$21,Sheet1!$A$26,Sheet1!$A$31,Sheet1!$A$36,Sheet1!$A$41,Sheet1!$A$46,Sheet1!$A$51)</c:f>
              <c:numCache>
                <c:formatCode>General</c:formatCode>
                <c:ptCount val="14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300</c:v>
                </c:pt>
                <c:pt idx="6">
                  <c:v>450</c:v>
                </c:pt>
                <c:pt idx="7">
                  <c:v>600</c:v>
                </c:pt>
                <c:pt idx="8">
                  <c:v>750</c:v>
                </c:pt>
                <c:pt idx="9">
                  <c:v>900</c:v>
                </c:pt>
                <c:pt idx="10">
                  <c:v>1050</c:v>
                </c:pt>
                <c:pt idx="11">
                  <c:v>1200</c:v>
                </c:pt>
                <c:pt idx="12">
                  <c:v>1350</c:v>
                </c:pt>
                <c:pt idx="13">
                  <c:v>1500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Sheet1!$C$2:$C$51</c15:sqref>
                  </c15:fullRef>
                </c:ext>
              </c:extLst>
              <c:f>(Sheet1!$C$2:$C$6,Sheet1!$C$11,Sheet1!$C$16,Sheet1!$C$21,Sheet1!$C$26,Sheet1!$C$31,Sheet1!$C$36,Sheet1!$C$41,Sheet1!$C$46,Sheet1!$C$51)</c:f>
              <c:numCache>
                <c:formatCode>General</c:formatCode>
                <c:ptCount val="14"/>
                <c:pt idx="0">
                  <c:v>463.933333333333</c:v>
                </c:pt>
                <c:pt idx="1">
                  <c:v>391.79204545454598</c:v>
                </c:pt>
                <c:pt idx="2">
                  <c:v>402.33258577802297</c:v>
                </c:pt>
                <c:pt idx="3">
                  <c:v>390.39431288819901</c:v>
                </c:pt>
                <c:pt idx="4">
                  <c:v>378.44759050275002</c:v>
                </c:pt>
                <c:pt idx="5">
                  <c:v>340.38305180095102</c:v>
                </c:pt>
                <c:pt idx="6">
                  <c:v>319.22699517127</c:v>
                </c:pt>
                <c:pt idx="7">
                  <c:v>302.18948812815103</c:v>
                </c:pt>
                <c:pt idx="8">
                  <c:v>295.01982128580403</c:v>
                </c:pt>
                <c:pt idx="9">
                  <c:v>293.453491994243</c:v>
                </c:pt>
                <c:pt idx="10">
                  <c:v>287.048289426873</c:v>
                </c:pt>
                <c:pt idx="11">
                  <c:v>284.43953315726202</c:v>
                </c:pt>
                <c:pt idx="12">
                  <c:v>283.024245238726</c:v>
                </c:pt>
                <c:pt idx="13">
                  <c:v>283.45562571666301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SEP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dLbl>
              <c:idx val="13"/>
              <c:layout>
                <c:manualLayout>
                  <c:x val="-9.0546296296296291E-2"/>
                  <c:y val="7.34953703703703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a-I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Sheet1!$A$2:$A$51</c15:sqref>
                  </c15:fullRef>
                </c:ext>
              </c:extLst>
              <c:f>(Sheet1!$A$2:$A$6,Sheet1!$A$11,Sheet1!$A$16,Sheet1!$A$21,Sheet1!$A$26,Sheet1!$A$31,Sheet1!$A$36,Sheet1!$A$41,Sheet1!$A$46,Sheet1!$A$51)</c:f>
              <c:numCache>
                <c:formatCode>General</c:formatCode>
                <c:ptCount val="14"/>
                <c:pt idx="0">
                  <c:v>30</c:v>
                </c:pt>
                <c:pt idx="1">
                  <c:v>60</c:v>
                </c:pt>
                <c:pt idx="2">
                  <c:v>90</c:v>
                </c:pt>
                <c:pt idx="3">
                  <c:v>120</c:v>
                </c:pt>
                <c:pt idx="4">
                  <c:v>150</c:v>
                </c:pt>
                <c:pt idx="5">
                  <c:v>300</c:v>
                </c:pt>
                <c:pt idx="6">
                  <c:v>450</c:v>
                </c:pt>
                <c:pt idx="7">
                  <c:v>600</c:v>
                </c:pt>
                <c:pt idx="8">
                  <c:v>750</c:v>
                </c:pt>
                <c:pt idx="9">
                  <c:v>900</c:v>
                </c:pt>
                <c:pt idx="10">
                  <c:v>1050</c:v>
                </c:pt>
                <c:pt idx="11">
                  <c:v>1200</c:v>
                </c:pt>
                <c:pt idx="12">
                  <c:v>1350</c:v>
                </c:pt>
                <c:pt idx="13">
                  <c:v>1500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Sheet1!$D$2:$D$51</c15:sqref>
                  </c15:fullRef>
                </c:ext>
              </c:extLst>
              <c:f>(Sheet1!$D$2:$D$6,Sheet1!$D$11,Sheet1!$D$16,Sheet1!$D$21,Sheet1!$D$26,Sheet1!$D$31,Sheet1!$D$36,Sheet1!$D$41,Sheet1!$D$46,Sheet1!$D$51)</c:f>
              <c:numCache>
                <c:formatCode>General</c:formatCode>
                <c:ptCount val="14"/>
                <c:pt idx="0">
                  <c:v>215.333333333333</c:v>
                </c:pt>
                <c:pt idx="1">
                  <c:v>432.31166666666701</c:v>
                </c:pt>
                <c:pt idx="2">
                  <c:v>391.84464010739498</c:v>
                </c:pt>
                <c:pt idx="3">
                  <c:v>363.77168737059998</c:v>
                </c:pt>
                <c:pt idx="4">
                  <c:v>358.20218996238299</c:v>
                </c:pt>
                <c:pt idx="5">
                  <c:v>309.91646026831802</c:v>
                </c:pt>
                <c:pt idx="6">
                  <c:v>299.05111946716403</c:v>
                </c:pt>
                <c:pt idx="7">
                  <c:v>292.767235539654</c:v>
                </c:pt>
                <c:pt idx="8">
                  <c:v>287.902081344328</c:v>
                </c:pt>
                <c:pt idx="9">
                  <c:v>284.70716577556499</c:v>
                </c:pt>
                <c:pt idx="10">
                  <c:v>280.44760399447699</c:v>
                </c:pt>
                <c:pt idx="11">
                  <c:v>279.01796406166</c:v>
                </c:pt>
                <c:pt idx="12">
                  <c:v>274.32635798486899</c:v>
                </c:pt>
                <c:pt idx="13">
                  <c:v>272.07444314508598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0437872"/>
        <c:axId val="260438432"/>
      </c:lineChart>
      <c:catAx>
        <c:axId val="260437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Trials</a:t>
                </a:r>
              </a:p>
            </c:rich>
          </c:tx>
          <c:layout>
            <c:manualLayout>
              <c:xMode val="edge"/>
              <c:yMode val="edge"/>
              <c:x val="0.51440703703703705"/>
              <c:y val="0.895227888443888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60438432"/>
        <c:crosses val="autoZero"/>
        <c:auto val="1"/>
        <c:lblAlgn val="ctr"/>
        <c:lblOffset val="100"/>
        <c:noMultiLvlLbl val="0"/>
      </c:catAx>
      <c:valAx>
        <c:axId val="2604384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60437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</c:legendEntry>
      <c:layout>
        <c:manualLayout>
          <c:xMode val="edge"/>
          <c:yMode val="edge"/>
          <c:x val="0.42765564814814816"/>
          <c:y val="0.94050879629629625"/>
          <c:w val="0.18702194444444445"/>
          <c:h val="5.4866245811794813E-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19"/>
              <c:layout>
                <c:manualLayout>
                  <c:x val="-1.2935185185185185E-2"/>
                  <c:y val="-0.2175462962962962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a-I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Sheet1!$A$2:$A$41</c15:sqref>
                  </c15:fullRef>
                </c:ext>
              </c:extLst>
              <c:f>(Sheet1!$A$3,Sheet1!$A$5,Sheet1!$A$7,Sheet1!$A$9,Sheet1!$A$11,Sheet1!$A$13,Sheet1!$A$15,Sheet1!$A$17,Sheet1!$A$19,Sheet1!$A$21,Sheet1!$A$23,Sheet1!$A$25,Sheet1!$A$27,Sheet1!$A$29,Sheet1!$A$31,Sheet1!$A$33,Sheet1!$A$35,Sheet1!$A$37,Sheet1!$A$39,Sheet1!$A$41)</c:f>
              <c:numCache>
                <c:formatCode>General</c:formatCode>
                <c:ptCount val="20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  <c:pt idx="14">
                  <c:v>750</c:v>
                </c:pt>
                <c:pt idx="15">
                  <c:v>800</c:v>
                </c:pt>
                <c:pt idx="16">
                  <c:v>850</c:v>
                </c:pt>
                <c:pt idx="17">
                  <c:v>900</c:v>
                </c:pt>
                <c:pt idx="18">
                  <c:v>950</c:v>
                </c:pt>
                <c:pt idx="19">
                  <c:v>1000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Sheet1!$B$2:$B$41</c15:sqref>
                  </c15:fullRef>
                </c:ext>
              </c:extLst>
              <c:f>(Sheet1!$B$3,Sheet1!$B$5,Sheet1!$B$7,Sheet1!$B$9,Sheet1!$B$11,Sheet1!$B$13,Sheet1!$B$15,Sheet1!$B$17,Sheet1!$B$19,Sheet1!$B$21,Sheet1!$B$23,Sheet1!$B$25,Sheet1!$B$27,Sheet1!$B$29,Sheet1!$B$31,Sheet1!$B$33,Sheet1!$B$35,Sheet1!$B$37,Sheet1!$B$39,Sheet1!$B$41)</c:f>
              <c:numCache>
                <c:formatCode>General</c:formatCode>
                <c:ptCount val="20"/>
                <c:pt idx="0">
                  <c:v>47.105769230769198</c:v>
                </c:pt>
                <c:pt idx="1">
                  <c:v>33.592763157894701</c:v>
                </c:pt>
                <c:pt idx="2">
                  <c:v>27.326190476190501</c:v>
                </c:pt>
                <c:pt idx="3">
                  <c:v>23.3974431818182</c:v>
                </c:pt>
                <c:pt idx="4">
                  <c:v>20.8336283185841</c:v>
                </c:pt>
                <c:pt idx="5">
                  <c:v>18.853985507246399</c:v>
                </c:pt>
                <c:pt idx="6">
                  <c:v>17.217331288343601</c:v>
                </c:pt>
                <c:pt idx="7">
                  <c:v>15.931914893617</c:v>
                </c:pt>
                <c:pt idx="8">
                  <c:v>14.8092723004695</c:v>
                </c:pt>
                <c:pt idx="9">
                  <c:v>13.9</c:v>
                </c:pt>
                <c:pt idx="10">
                  <c:v>13.1346007604563</c:v>
                </c:pt>
                <c:pt idx="11">
                  <c:v>12.4702256944444</c:v>
                </c:pt>
                <c:pt idx="12">
                  <c:v>11.9187699680511</c:v>
                </c:pt>
                <c:pt idx="13">
                  <c:v>11.3985946745562</c:v>
                </c:pt>
                <c:pt idx="14">
                  <c:v>10.951584022038601</c:v>
                </c:pt>
                <c:pt idx="15">
                  <c:v>10.5391108247423</c:v>
                </c:pt>
                <c:pt idx="16">
                  <c:v>10.173789346247</c:v>
                </c:pt>
                <c:pt idx="17">
                  <c:v>9.8410958904109602</c:v>
                </c:pt>
                <c:pt idx="18">
                  <c:v>9.5537257019438506</c:v>
                </c:pt>
                <c:pt idx="19">
                  <c:v>9.2948770491803305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SEPIL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dLbl>
              <c:idx val="19"/>
              <c:layout>
                <c:manualLayout>
                  <c:x val="-7.7611111111111117E-2"/>
                  <c:y val="-0.1734490740740740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a-I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Sheet1!$A$2:$A$41</c15:sqref>
                  </c15:fullRef>
                </c:ext>
              </c:extLst>
              <c:f>(Sheet1!$A$3,Sheet1!$A$5,Sheet1!$A$7,Sheet1!$A$9,Sheet1!$A$11,Sheet1!$A$13,Sheet1!$A$15,Sheet1!$A$17,Sheet1!$A$19,Sheet1!$A$21,Sheet1!$A$23,Sheet1!$A$25,Sheet1!$A$27,Sheet1!$A$29,Sheet1!$A$31,Sheet1!$A$33,Sheet1!$A$35,Sheet1!$A$37,Sheet1!$A$39,Sheet1!$A$41)</c:f>
              <c:numCache>
                <c:formatCode>General</c:formatCode>
                <c:ptCount val="20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  <c:pt idx="14">
                  <c:v>750</c:v>
                </c:pt>
                <c:pt idx="15">
                  <c:v>800</c:v>
                </c:pt>
                <c:pt idx="16">
                  <c:v>850</c:v>
                </c:pt>
                <c:pt idx="17">
                  <c:v>900</c:v>
                </c:pt>
                <c:pt idx="18">
                  <c:v>950</c:v>
                </c:pt>
                <c:pt idx="19">
                  <c:v>1000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Sheet1!$C$2:$C$41</c15:sqref>
                  </c15:fullRef>
                </c:ext>
              </c:extLst>
              <c:f>(Sheet1!$C$3,Sheet1!$C$5,Sheet1!$C$7,Sheet1!$C$9,Sheet1!$C$11,Sheet1!$C$13,Sheet1!$C$15,Sheet1!$C$17,Sheet1!$C$19,Sheet1!$C$21,Sheet1!$C$23,Sheet1!$C$25,Sheet1!$C$27,Sheet1!$C$29,Sheet1!$C$31,Sheet1!$C$33,Sheet1!$C$35,Sheet1!$C$37,Sheet1!$C$39,Sheet1!$C$41)</c:f>
              <c:numCache>
                <c:formatCode>General</c:formatCode>
                <c:ptCount val="20"/>
                <c:pt idx="0">
                  <c:v>16.315384615384598</c:v>
                </c:pt>
                <c:pt idx="1">
                  <c:v>11.824999999999999</c:v>
                </c:pt>
                <c:pt idx="2">
                  <c:v>10.5535714285714</c:v>
                </c:pt>
                <c:pt idx="3">
                  <c:v>9.8590909090909093</c:v>
                </c:pt>
                <c:pt idx="4">
                  <c:v>9.2997787610619493</c:v>
                </c:pt>
                <c:pt idx="5">
                  <c:v>8.9282608695652197</c:v>
                </c:pt>
                <c:pt idx="6">
                  <c:v>8.6122699386503108</c:v>
                </c:pt>
                <c:pt idx="7">
                  <c:v>8.3333776595744702</c:v>
                </c:pt>
                <c:pt idx="8">
                  <c:v>8.0800469483568094</c:v>
                </c:pt>
                <c:pt idx="9">
                  <c:v>7.8730042016806703</c:v>
                </c:pt>
                <c:pt idx="10">
                  <c:v>7.6783269961977201</c:v>
                </c:pt>
                <c:pt idx="11">
                  <c:v>7.52204861111111</c:v>
                </c:pt>
                <c:pt idx="12">
                  <c:v>7.36062300319489</c:v>
                </c:pt>
                <c:pt idx="13">
                  <c:v>7.2412721893491101</c:v>
                </c:pt>
                <c:pt idx="14">
                  <c:v>7.1027548209366396</c:v>
                </c:pt>
                <c:pt idx="15">
                  <c:v>6.9696520618556699</c:v>
                </c:pt>
                <c:pt idx="16">
                  <c:v>6.8611380145278398</c:v>
                </c:pt>
                <c:pt idx="17">
                  <c:v>6.7601027397260296</c:v>
                </c:pt>
                <c:pt idx="18">
                  <c:v>6.6724622030237599</c:v>
                </c:pt>
                <c:pt idx="19">
                  <c:v>6.5876536885245898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5321728"/>
        <c:axId val="255332928"/>
      </c:lineChart>
      <c:catAx>
        <c:axId val="255321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Trials</a:t>
                </a:r>
                <a:endParaRPr lang="fa-I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5332928"/>
        <c:crosses val="autoZero"/>
        <c:auto val="1"/>
        <c:lblAlgn val="ctr"/>
        <c:lblOffset val="100"/>
        <c:noMultiLvlLbl val="0"/>
      </c:catAx>
      <c:valAx>
        <c:axId val="25533292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  <a:endParaRPr lang="fa-I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532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</c:legendEntry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Lbl>
              <c:idx val="20"/>
              <c:layout>
                <c:manualLayout>
                  <c:x val="-4.7037037037037039E-3"/>
                  <c:y val="-0.2616435185185185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a-I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Sheet1!$A$2:$A$41</c15:sqref>
                  </c15:fullRef>
                </c:ext>
              </c:extLst>
              <c:f>(Sheet1!$A$2:$A$3,Sheet1!$A$5,Sheet1!$A$7,Sheet1!$A$9,Sheet1!$A$11,Sheet1!$A$13,Sheet1!$A$15,Sheet1!$A$17,Sheet1!$A$19,Sheet1!$A$21,Sheet1!$A$23,Sheet1!$A$25,Sheet1!$A$27,Sheet1!$A$29,Sheet1!$A$31,Sheet1!$A$33,Sheet1!$A$35,Sheet1!$A$37,Sheet1!$A$39,Sheet1!$A$41)</c:f>
              <c:numCache>
                <c:formatCode>General</c:formatCode>
                <c:ptCount val="21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Sheet1!$B$2:$B$41</c15:sqref>
                  </c15:fullRef>
                </c:ext>
              </c:extLst>
              <c:f>(Sheet1!$B$2:$B$3,Sheet1!$B$5,Sheet1!$B$7,Sheet1!$B$9,Sheet1!$B$11,Sheet1!$B$13,Sheet1!$B$15,Sheet1!$B$17,Sheet1!$B$19,Sheet1!$B$21,Sheet1!$B$23,Sheet1!$B$25,Sheet1!$B$27,Sheet1!$B$29,Sheet1!$B$31,Sheet1!$B$33,Sheet1!$B$35,Sheet1!$B$37,Sheet1!$B$39,Sheet1!$B$41)</c:f>
              <c:numCache>
                <c:formatCode>General</c:formatCode>
                <c:ptCount val="21"/>
                <c:pt idx="0">
                  <c:v>89.2</c:v>
                </c:pt>
                <c:pt idx="1">
                  <c:v>45.825000000000003</c:v>
                </c:pt>
                <c:pt idx="2">
                  <c:v>31.398026315789501</c:v>
                </c:pt>
                <c:pt idx="3">
                  <c:v>26.044444444444402</c:v>
                </c:pt>
                <c:pt idx="4">
                  <c:v>22.7463068181818</c:v>
                </c:pt>
                <c:pt idx="5">
                  <c:v>20.4480088495575</c:v>
                </c:pt>
                <c:pt idx="6">
                  <c:v>18.560688405797102</c:v>
                </c:pt>
                <c:pt idx="7">
                  <c:v>17.086196319018399</c:v>
                </c:pt>
                <c:pt idx="8">
                  <c:v>15.815159574468099</c:v>
                </c:pt>
                <c:pt idx="9">
                  <c:v>14.842136150234699</c:v>
                </c:pt>
                <c:pt idx="10">
                  <c:v>13.9421218487395</c:v>
                </c:pt>
                <c:pt idx="11">
                  <c:v>13.162927756654</c:v>
                </c:pt>
                <c:pt idx="12">
                  <c:v>12.5162326388889</c:v>
                </c:pt>
                <c:pt idx="13">
                  <c:v>11.918051118210901</c:v>
                </c:pt>
                <c:pt idx="14">
                  <c:v>11.4059171597633</c:v>
                </c:pt>
                <c:pt idx="15">
                  <c:v>10.936914600551001</c:v>
                </c:pt>
                <c:pt idx="16">
                  <c:v>10.5326030927835</c:v>
                </c:pt>
                <c:pt idx="17">
                  <c:v>10.176634382566601</c:v>
                </c:pt>
                <c:pt idx="18">
                  <c:v>9.8471461187214597</c:v>
                </c:pt>
                <c:pt idx="19">
                  <c:v>9.5462203023758097</c:v>
                </c:pt>
                <c:pt idx="20">
                  <c:v>9.2814036885245894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MCE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dLbl>
              <c:idx val="20"/>
              <c:layout>
                <c:manualLayout>
                  <c:x val="-6.5851851851851856E-2"/>
                  <c:y val="-0.220486111111111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a-I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Sheet1!$A$2:$A$41</c15:sqref>
                  </c15:fullRef>
                </c:ext>
              </c:extLst>
              <c:f>(Sheet1!$A$2:$A$3,Sheet1!$A$5,Sheet1!$A$7,Sheet1!$A$9,Sheet1!$A$11,Sheet1!$A$13,Sheet1!$A$15,Sheet1!$A$17,Sheet1!$A$19,Sheet1!$A$21,Sheet1!$A$23,Sheet1!$A$25,Sheet1!$A$27,Sheet1!$A$29,Sheet1!$A$31,Sheet1!$A$33,Sheet1!$A$35,Sheet1!$A$37,Sheet1!$A$39,Sheet1!$A$41)</c:f>
              <c:numCache>
                <c:formatCode>General</c:formatCode>
                <c:ptCount val="21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Sheet1!$C$2:$C$41</c15:sqref>
                  </c15:fullRef>
                </c:ext>
              </c:extLst>
              <c:f>(Sheet1!$C$2:$C$3,Sheet1!$C$5,Sheet1!$C$7,Sheet1!$C$9,Sheet1!$C$11,Sheet1!$C$13,Sheet1!$C$15,Sheet1!$C$17,Sheet1!$C$19,Sheet1!$C$21,Sheet1!$C$23,Sheet1!$C$25,Sheet1!$C$27,Sheet1!$C$29,Sheet1!$C$31,Sheet1!$C$33,Sheet1!$C$35,Sheet1!$C$37,Sheet1!$C$39,Sheet1!$C$41)</c:f>
              <c:numCache>
                <c:formatCode>General</c:formatCode>
                <c:ptCount val="21"/>
                <c:pt idx="0">
                  <c:v>74.05</c:v>
                </c:pt>
                <c:pt idx="1">
                  <c:v>30.201923076923102</c:v>
                </c:pt>
                <c:pt idx="2">
                  <c:v>17.336184210526302</c:v>
                </c:pt>
                <c:pt idx="3">
                  <c:v>13.088492063492099</c:v>
                </c:pt>
                <c:pt idx="4">
                  <c:v>10.9448863636364</c:v>
                </c:pt>
                <c:pt idx="5">
                  <c:v>9.6283185840707901</c:v>
                </c:pt>
                <c:pt idx="6">
                  <c:v>8.7260869565217405</c:v>
                </c:pt>
                <c:pt idx="7">
                  <c:v>8.0466257668711698</c:v>
                </c:pt>
                <c:pt idx="8">
                  <c:v>7.5675531914893703</c:v>
                </c:pt>
                <c:pt idx="9">
                  <c:v>7.1978873239436698</c:v>
                </c:pt>
                <c:pt idx="10">
                  <c:v>6.89474789915967</c:v>
                </c:pt>
                <c:pt idx="11">
                  <c:v>6.6204372623574201</c:v>
                </c:pt>
                <c:pt idx="12">
                  <c:v>6.39288194444444</c:v>
                </c:pt>
                <c:pt idx="13">
                  <c:v>6.2096645367412098</c:v>
                </c:pt>
                <c:pt idx="14">
                  <c:v>6.0457100591715998</c:v>
                </c:pt>
                <c:pt idx="15">
                  <c:v>5.90674931129477</c:v>
                </c:pt>
                <c:pt idx="16">
                  <c:v>5.78202319587629</c:v>
                </c:pt>
                <c:pt idx="17">
                  <c:v>5.6768159806295397</c:v>
                </c:pt>
                <c:pt idx="18">
                  <c:v>5.5749429223744302</c:v>
                </c:pt>
                <c:pt idx="19">
                  <c:v>5.4796976241900603</c:v>
                </c:pt>
                <c:pt idx="20">
                  <c:v>5.4051741803278697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SEP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dLbl>
              <c:idx val="20"/>
              <c:layout>
                <c:manualLayout>
                  <c:x val="-9.1722222222222219E-2"/>
                  <c:y val="-0.1528703703703704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a-I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Sheet1!$A$2:$A$41</c15:sqref>
                  </c15:fullRef>
                </c:ext>
              </c:extLst>
              <c:f>(Sheet1!$A$2:$A$3,Sheet1!$A$5,Sheet1!$A$7,Sheet1!$A$9,Sheet1!$A$11,Sheet1!$A$13,Sheet1!$A$15,Sheet1!$A$17,Sheet1!$A$19,Sheet1!$A$21,Sheet1!$A$23,Sheet1!$A$25,Sheet1!$A$27,Sheet1!$A$29,Sheet1!$A$31,Sheet1!$A$33,Sheet1!$A$35,Sheet1!$A$37,Sheet1!$A$39,Sheet1!$A$41)</c:f>
              <c:numCache>
                <c:formatCode>General</c:formatCode>
                <c:ptCount val="21"/>
                <c:pt idx="0">
                  <c:v>25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  <c:pt idx="11">
                  <c:v>550</c:v>
                </c:pt>
                <c:pt idx="12">
                  <c:v>600</c:v>
                </c:pt>
                <c:pt idx="13">
                  <c:v>650</c:v>
                </c:pt>
                <c:pt idx="14">
                  <c:v>700</c:v>
                </c:pt>
                <c:pt idx="15">
                  <c:v>750</c:v>
                </c:pt>
                <c:pt idx="16">
                  <c:v>800</c:v>
                </c:pt>
                <c:pt idx="17">
                  <c:v>850</c:v>
                </c:pt>
                <c:pt idx="18">
                  <c:v>900</c:v>
                </c:pt>
                <c:pt idx="19">
                  <c:v>950</c:v>
                </c:pt>
                <c:pt idx="20">
                  <c:v>1000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Sheet1!$D$2:$D$41</c15:sqref>
                  </c15:fullRef>
                </c:ext>
              </c:extLst>
              <c:f>(Sheet1!$D$2:$D$3,Sheet1!$D$5,Sheet1!$D$7,Sheet1!$D$9,Sheet1!$D$11,Sheet1!$D$13,Sheet1!$D$15,Sheet1!$D$17,Sheet1!$D$19,Sheet1!$D$21,Sheet1!$D$23,Sheet1!$D$25,Sheet1!$D$27,Sheet1!$D$29,Sheet1!$D$31,Sheet1!$D$33,Sheet1!$D$35,Sheet1!$D$37,Sheet1!$D$39,Sheet1!$D$41)</c:f>
              <c:numCache>
                <c:formatCode>General</c:formatCode>
                <c:ptCount val="21"/>
                <c:pt idx="0">
                  <c:v>31.15</c:v>
                </c:pt>
                <c:pt idx="1">
                  <c:v>11.401923076923101</c:v>
                </c:pt>
                <c:pt idx="2">
                  <c:v>8.0296052631578991</c:v>
                </c:pt>
                <c:pt idx="3">
                  <c:v>7.0817460317460297</c:v>
                </c:pt>
                <c:pt idx="4">
                  <c:v>6.5610795454545503</c:v>
                </c:pt>
                <c:pt idx="5">
                  <c:v>6.1997787610619399</c:v>
                </c:pt>
                <c:pt idx="6">
                  <c:v>5.9748188405797098</c:v>
                </c:pt>
                <c:pt idx="7">
                  <c:v>5.8469325153374196</c:v>
                </c:pt>
                <c:pt idx="8">
                  <c:v>5.71928191489362</c:v>
                </c:pt>
                <c:pt idx="9">
                  <c:v>5.5950704225352101</c:v>
                </c:pt>
                <c:pt idx="10">
                  <c:v>5.4973739495798304</c:v>
                </c:pt>
                <c:pt idx="11">
                  <c:v>5.4078897338402996</c:v>
                </c:pt>
                <c:pt idx="12">
                  <c:v>5.3271701388888903</c:v>
                </c:pt>
                <c:pt idx="13">
                  <c:v>5.25838658146965</c:v>
                </c:pt>
                <c:pt idx="14">
                  <c:v>5.1965236686390597</c:v>
                </c:pt>
                <c:pt idx="15">
                  <c:v>5.1336088154270003</c:v>
                </c:pt>
                <c:pt idx="16">
                  <c:v>5.0831829896907204</c:v>
                </c:pt>
                <c:pt idx="17">
                  <c:v>5.0435230024213098</c:v>
                </c:pt>
                <c:pt idx="18">
                  <c:v>5.0029680365296798</c:v>
                </c:pt>
                <c:pt idx="19">
                  <c:v>4.9620410367170598</c:v>
                </c:pt>
                <c:pt idx="20">
                  <c:v>4.9251024590163901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9776800"/>
        <c:axId val="259777360"/>
      </c:lineChart>
      <c:catAx>
        <c:axId val="259776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Trials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777360"/>
        <c:crosses val="autoZero"/>
        <c:auto val="1"/>
        <c:lblAlgn val="ctr"/>
        <c:lblOffset val="100"/>
        <c:noMultiLvlLbl val="0"/>
      </c:catAx>
      <c:valAx>
        <c:axId val="25977736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776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</c:legendEntry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کیفیت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0.1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5.41</c:v>
                </c:pt>
                <c:pt idx="1">
                  <c:v>6.07</c:v>
                </c:pt>
                <c:pt idx="2">
                  <c:v>6.76</c:v>
                </c:pt>
                <c:pt idx="3">
                  <c:v>7.17</c:v>
                </c:pt>
                <c:pt idx="4">
                  <c:v>7.59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59779040"/>
        <c:axId val="259779600"/>
      </c:barChart>
      <c:catAx>
        <c:axId val="259779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𝜏_1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779600"/>
        <c:crosses val="autoZero"/>
        <c:auto val="1"/>
        <c:lblAlgn val="ctr"/>
        <c:lblOffset val="100"/>
        <c:noMultiLvlLbl val="0"/>
      </c:catAx>
      <c:valAx>
        <c:axId val="25977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  <a:endParaRPr lang="fa-I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77904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سرعت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0.1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7059</c:v>
                </c:pt>
                <c:pt idx="1">
                  <c:v>8960</c:v>
                </c:pt>
                <c:pt idx="2">
                  <c:v>7973</c:v>
                </c:pt>
                <c:pt idx="3">
                  <c:v>9193</c:v>
                </c:pt>
                <c:pt idx="4">
                  <c:v>9291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54018768"/>
        <c:axId val="151477568"/>
      </c:barChart>
      <c:catAx>
        <c:axId val="15401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𝜏_1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151477568"/>
        <c:crosses val="autoZero"/>
        <c:auto val="1"/>
        <c:lblAlgn val="ctr"/>
        <c:lblOffset val="100"/>
        <c:noMultiLvlLbl val="0"/>
      </c:catAx>
      <c:valAx>
        <c:axId val="15147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  <a:endParaRPr lang="fa-IR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B Zar" panose="00000400000000000000" pitchFamily="2" charset="-78"/>
              </a:defRPr>
            </a:pPr>
            <a:endParaRPr lang="fa-IR"/>
          </a:p>
        </c:txPr>
        <c:crossAx val="15401876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کیفیت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0.1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6.61</c:v>
                </c:pt>
                <c:pt idx="1">
                  <c:v>9.2799999999999994</c:v>
                </c:pt>
                <c:pt idx="2">
                  <c:v>11.1</c:v>
                </c:pt>
                <c:pt idx="3">
                  <c:v>11.84</c:v>
                </c:pt>
                <c:pt idx="4">
                  <c:v>12.54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59683680"/>
        <c:axId val="259684240"/>
      </c:barChart>
      <c:catAx>
        <c:axId val="259683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𝜏_2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84240"/>
        <c:crosses val="autoZero"/>
        <c:auto val="1"/>
        <c:lblAlgn val="ctr"/>
        <c:lblOffset val="100"/>
        <c:noMultiLvlLbl val="0"/>
      </c:catAx>
      <c:valAx>
        <c:axId val="259684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836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سرعت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0.1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8933</c:v>
                </c:pt>
                <c:pt idx="1">
                  <c:v>13865</c:v>
                </c:pt>
                <c:pt idx="2">
                  <c:v>17642</c:v>
                </c:pt>
                <c:pt idx="3">
                  <c:v>19583</c:v>
                </c:pt>
                <c:pt idx="4">
                  <c:v>20877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59686480"/>
        <c:axId val="259687040"/>
      </c:barChart>
      <c:catAx>
        <c:axId val="259686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𝜏_2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87040"/>
        <c:crosses val="autoZero"/>
        <c:auto val="1"/>
        <c:lblAlgn val="ctr"/>
        <c:lblOffset val="100"/>
        <c:noMultiLvlLbl val="0"/>
      </c:catAx>
      <c:valAx>
        <c:axId val="25968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8648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کیفیت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a-I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0.25</c:v>
                </c:pt>
                <c:pt idx="2">
                  <c:v>0.5</c:v>
                </c:pt>
                <c:pt idx="3">
                  <c:v>0.75</c:v>
                </c:pt>
                <c:pt idx="4">
                  <c:v>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9.33</c:v>
                </c:pt>
                <c:pt idx="1">
                  <c:v>7.34</c:v>
                </c:pt>
                <c:pt idx="2">
                  <c:v>6.56</c:v>
                </c:pt>
                <c:pt idx="3">
                  <c:v>6.14</c:v>
                </c:pt>
                <c:pt idx="4">
                  <c:v>5.72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59688720"/>
        <c:axId val="259689280"/>
      </c:barChart>
      <c:catAx>
        <c:axId val="259688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/>
                  <a:t>µ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89280"/>
        <c:crosses val="autoZero"/>
        <c:auto val="1"/>
        <c:lblAlgn val="ctr"/>
        <c:lblOffset val="100"/>
        <c:noMultiLvlLbl val="0"/>
      </c:catAx>
      <c:valAx>
        <c:axId val="25968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Move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a-I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25968872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Iranian Sans" panose="01000500000000020002" pitchFamily="2" charset="-78"/>
                <a:ea typeface="+mn-ea"/>
                <a:cs typeface="Iranian Sans" panose="01000500000000020002" pitchFamily="2" charset="-78"/>
              </a:defRPr>
            </a:pPr>
            <a:endParaRPr lang="fa-IR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Iranian Sans" panose="01000500000000020002" pitchFamily="2" charset="-78"/>
              <a:ea typeface="+mn-ea"/>
              <a:cs typeface="Iranian Sans" panose="01000500000000020002" pitchFamily="2" charset="-78"/>
            </a:defRPr>
          </a:pPr>
          <a:endParaRPr lang="fa-IR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a-I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chemeClr val="accent4"/>
        </a:solidFill>
        <a:ln>
          <a:noFill/>
        </a:ln>
      </dgm:spPr>
      <dgm:t>
        <a:bodyPr/>
        <a:lstStyle/>
        <a:p>
          <a:endParaRPr lang="en-US" sz="1400" b="1" dirty="0"/>
        </a:p>
      </dgm:t>
    </dgm:pt>
    <dgm:pt modelId="{68C8E73F-A05A-4DC8-914A-C484D8568F55}" type="parTrans" cxnId="{78D5CF50-3633-4A11-9FE0-D306D94A091D}">
      <dgm:prSet/>
      <dgm:spPr/>
      <dgm:t>
        <a:bodyPr/>
        <a:lstStyle/>
        <a:p>
          <a:endParaRPr lang="en-US"/>
        </a:p>
      </dgm:t>
    </dgm:pt>
    <dgm:pt modelId="{12A631F8-73E8-4437-A632-1DA4C96C2081}" type="sibTrans" cxnId="{78D5CF50-3633-4A11-9FE0-D306D94A091D}">
      <dgm:prSet/>
      <dgm:spPr>
        <a:solidFill>
          <a:schemeClr val="accent4"/>
        </a:solidFill>
        <a:ln>
          <a:noFill/>
        </a:ln>
      </dgm:spPr>
      <dgm:t>
        <a:bodyPr/>
        <a:lstStyle/>
        <a:p>
          <a:endParaRPr lang="en-US"/>
        </a:p>
      </dgm:t>
    </dgm:pt>
    <dgm:pt modelId="{37FDA6AE-027B-4120-90CE-09301A415796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endParaRPr lang="en-US" sz="1400" b="1" dirty="0"/>
        </a:p>
      </dgm:t>
    </dgm:pt>
    <dgm:pt modelId="{F547554B-51EF-4D52-BD83-B530786A53F6}" type="parTrans" cxnId="{97371629-EAFB-49C5-8D4C-1C2CC8EF98DA}">
      <dgm:prSet/>
      <dgm:spPr/>
      <dgm:t>
        <a:bodyPr/>
        <a:lstStyle/>
        <a:p>
          <a:endParaRPr lang="en-US"/>
        </a:p>
      </dgm:t>
    </dgm:pt>
    <dgm:pt modelId="{AACFA7FC-124D-47F0-AAB7-D837F03A13D6}" type="sibTrans" cxnId="{97371629-EAFB-49C5-8D4C-1C2CC8EF98DA}">
      <dgm:prSet/>
      <dgm:spPr>
        <a:solidFill>
          <a:schemeClr val="accent2"/>
        </a:solidFill>
        <a:ln>
          <a:noFill/>
        </a:ln>
      </dgm:spPr>
      <dgm:t>
        <a:bodyPr/>
        <a:lstStyle/>
        <a:p>
          <a:endParaRPr lang="en-US"/>
        </a:p>
      </dgm:t>
    </dgm:pt>
    <dgm:pt modelId="{8C92A023-B595-4B7E-9FD1-86305B47363F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endParaRPr lang="en-US" sz="1400" b="1" dirty="0"/>
        </a:p>
      </dgm:t>
    </dgm:pt>
    <dgm:pt modelId="{126030B6-AD92-4139-8AC7-ED96A61FFA13}" type="parTrans" cxnId="{6393EA77-6C35-4795-B9F8-BC384CEB01BB}">
      <dgm:prSet/>
      <dgm:spPr/>
      <dgm:t>
        <a:bodyPr/>
        <a:lstStyle/>
        <a:p>
          <a:endParaRPr lang="en-US"/>
        </a:p>
      </dgm:t>
    </dgm:pt>
    <dgm:pt modelId="{45610BF7-B096-4636-A867-71803911F6BC}" type="sibTrans" cxnId="{6393EA77-6C35-4795-B9F8-BC384CEB01BB}">
      <dgm:prSet/>
      <dgm:spPr>
        <a:solidFill>
          <a:schemeClr val="accent3"/>
        </a:solidFill>
        <a:ln>
          <a:noFill/>
        </a:ln>
      </dgm:spPr>
      <dgm:t>
        <a:bodyPr/>
        <a:lstStyle/>
        <a:p>
          <a:endParaRPr lang="en-US"/>
        </a:p>
      </dgm:t>
    </dgm:pt>
    <dgm:pt modelId="{37536662-69D0-4BBC-B3B0-1F4997E24C33}" type="pres">
      <dgm:prSet presAssocID="{ABB6AAD5-BB22-443A-B98E-11707CBE16C9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A27FC4-B8D6-4E05-B781-45BFA4ECCBE1}" type="pres">
      <dgm:prSet presAssocID="{62F3A35F-EA2B-462C-89DA-224952DBD84B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B6A1E-EAB3-4B2A-BFDD-2D475E4D4ACD}" type="pres">
      <dgm:prSet presAssocID="{62F3A35F-EA2B-462C-89DA-224952DBD84B}" presName="gear1srcNode" presStyleLbl="node1" presStyleIdx="0" presStyleCnt="3"/>
      <dgm:spPr/>
      <dgm:t>
        <a:bodyPr/>
        <a:lstStyle/>
        <a:p>
          <a:endParaRPr lang="en-US"/>
        </a:p>
      </dgm:t>
    </dgm:pt>
    <dgm:pt modelId="{2A5E2C02-0ABF-44E6-9F46-E033A131714F}" type="pres">
      <dgm:prSet presAssocID="{62F3A35F-EA2B-462C-89DA-224952DBD84B}" presName="gear1dstNode" presStyleLbl="node1" presStyleIdx="0" presStyleCnt="3"/>
      <dgm:spPr/>
      <dgm:t>
        <a:bodyPr/>
        <a:lstStyle/>
        <a:p>
          <a:endParaRPr lang="en-US"/>
        </a:p>
      </dgm:t>
    </dgm:pt>
    <dgm:pt modelId="{C7E3621A-60EB-45DA-B405-5D6087090EB3}" type="pres">
      <dgm:prSet presAssocID="{37FDA6AE-027B-4120-90CE-09301A41579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4079A-F63E-4E20-9822-0CE8B80427A2}" type="pres">
      <dgm:prSet presAssocID="{37FDA6AE-027B-4120-90CE-09301A415796}" presName="gear2srcNode" presStyleLbl="node1" presStyleIdx="1" presStyleCnt="3"/>
      <dgm:spPr/>
      <dgm:t>
        <a:bodyPr/>
        <a:lstStyle/>
        <a:p>
          <a:endParaRPr lang="en-US"/>
        </a:p>
      </dgm:t>
    </dgm:pt>
    <dgm:pt modelId="{10B37C1D-4F56-4436-8720-48A6A56A1B4D}" type="pres">
      <dgm:prSet presAssocID="{37FDA6AE-027B-4120-90CE-09301A415796}" presName="gear2dstNode" presStyleLbl="node1" presStyleIdx="1" presStyleCnt="3"/>
      <dgm:spPr/>
      <dgm:t>
        <a:bodyPr/>
        <a:lstStyle/>
        <a:p>
          <a:endParaRPr lang="en-US"/>
        </a:p>
      </dgm:t>
    </dgm:pt>
    <dgm:pt modelId="{FD7956DC-C5EA-4A51-B2A1-48A047E8A937}" type="pres">
      <dgm:prSet presAssocID="{8C92A023-B595-4B7E-9FD1-86305B47363F}" presName="gear3" presStyleLbl="node1" presStyleIdx="2" presStyleCnt="3"/>
      <dgm:spPr/>
      <dgm:t>
        <a:bodyPr/>
        <a:lstStyle/>
        <a:p>
          <a:endParaRPr lang="en-US"/>
        </a:p>
      </dgm:t>
    </dgm:pt>
    <dgm:pt modelId="{A68F1EF0-DB04-444A-B80A-C296946C1C32}" type="pres">
      <dgm:prSet presAssocID="{8C92A023-B595-4B7E-9FD1-86305B47363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36136-88FE-4DF6-8FA4-B5B4CAB71F10}" type="pres">
      <dgm:prSet presAssocID="{8C92A023-B595-4B7E-9FD1-86305B47363F}" presName="gear3srcNode" presStyleLbl="node1" presStyleIdx="2" presStyleCnt="3"/>
      <dgm:spPr/>
      <dgm:t>
        <a:bodyPr/>
        <a:lstStyle/>
        <a:p>
          <a:endParaRPr lang="en-US"/>
        </a:p>
      </dgm:t>
    </dgm:pt>
    <dgm:pt modelId="{AAC26063-8E6B-49CF-929A-CCC8D66E43FA}" type="pres">
      <dgm:prSet presAssocID="{8C92A023-B595-4B7E-9FD1-86305B47363F}" presName="gear3dstNode" presStyleLbl="node1" presStyleIdx="2" presStyleCnt="3"/>
      <dgm:spPr/>
      <dgm:t>
        <a:bodyPr/>
        <a:lstStyle/>
        <a:p>
          <a:endParaRPr lang="en-US"/>
        </a:p>
      </dgm:t>
    </dgm:pt>
    <dgm:pt modelId="{571C1667-74E2-4E8D-8249-B4E761F0F1AE}" type="pres">
      <dgm:prSet presAssocID="{12A631F8-73E8-4437-A632-1DA4C96C2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B1C00099-F839-4B88-A75C-DBB4B9ADCF51}" type="pres">
      <dgm:prSet presAssocID="{AACFA7FC-124D-47F0-AAB7-D837F03A13D6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7483B8C-CABF-4BD6-805A-7FCDD0BB865C}" type="pres">
      <dgm:prSet presAssocID="{45610BF7-B096-4636-A867-71803911F6B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1AEA089-45C0-44EB-8758-F66DF968BEEE}" type="presOf" srcId="{8C92A023-B595-4B7E-9FD1-86305B47363F}" destId="{FD7956DC-C5EA-4A51-B2A1-48A047E8A937}" srcOrd="0" destOrd="0" presId="urn:microsoft.com/office/officeart/2005/8/layout/gear1"/>
    <dgm:cxn modelId="{EC256406-0101-46E7-9A6E-EC6827C2F171}" type="presOf" srcId="{62F3A35F-EA2B-462C-89DA-224952DBD84B}" destId="{2A5E2C02-0ABF-44E6-9F46-E033A131714F}" srcOrd="2" destOrd="0" presId="urn:microsoft.com/office/officeart/2005/8/layout/gear1"/>
    <dgm:cxn modelId="{30ECAE5A-C889-484D-9893-C7767501087D}" type="presOf" srcId="{37FDA6AE-027B-4120-90CE-09301A415796}" destId="{EF74079A-F63E-4E20-9822-0CE8B80427A2}" srcOrd="1" destOrd="0" presId="urn:microsoft.com/office/officeart/2005/8/layout/gear1"/>
    <dgm:cxn modelId="{AD5ED6EB-71D3-4304-B4EB-C59BD3A4AE6C}" type="presOf" srcId="{37FDA6AE-027B-4120-90CE-09301A415796}" destId="{10B37C1D-4F56-4436-8720-48A6A56A1B4D}" srcOrd="2" destOrd="0" presId="urn:microsoft.com/office/officeart/2005/8/layout/gear1"/>
    <dgm:cxn modelId="{61F02DFD-FE70-49DC-B927-86C1F13D8AE4}" type="presOf" srcId="{8C92A023-B595-4B7E-9FD1-86305B47363F}" destId="{AAC26063-8E6B-49CF-929A-CCC8D66E43FA}" srcOrd="3" destOrd="0" presId="urn:microsoft.com/office/officeart/2005/8/layout/gear1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2980D95E-16F4-4659-91D5-2B2666575E64}" type="presOf" srcId="{8C92A023-B595-4B7E-9FD1-86305B47363F}" destId="{50136136-88FE-4DF6-8FA4-B5B4CAB71F10}" srcOrd="2" destOrd="0" presId="urn:microsoft.com/office/officeart/2005/8/layout/gear1"/>
    <dgm:cxn modelId="{F82612D1-CFE1-4B4E-923F-BCA1323B91A3}" type="presOf" srcId="{AACFA7FC-124D-47F0-AAB7-D837F03A13D6}" destId="{B1C00099-F839-4B88-A75C-DBB4B9ADCF51}" srcOrd="0" destOrd="0" presId="urn:microsoft.com/office/officeart/2005/8/layout/gear1"/>
    <dgm:cxn modelId="{EC734322-6E2B-4AE0-BF0D-45FB00EF89CC}" type="presOf" srcId="{12A631F8-73E8-4437-A632-1DA4C96C2081}" destId="{571C1667-74E2-4E8D-8249-B4E761F0F1AE}" srcOrd="0" destOrd="0" presId="urn:microsoft.com/office/officeart/2005/8/layout/gear1"/>
    <dgm:cxn modelId="{3D54FE4F-0B2B-46C7-A9B1-AB32C726405F}" type="presOf" srcId="{8C92A023-B595-4B7E-9FD1-86305B47363F}" destId="{A68F1EF0-DB04-444A-B80A-C296946C1C32}" srcOrd="1" destOrd="0" presId="urn:microsoft.com/office/officeart/2005/8/layout/gear1"/>
    <dgm:cxn modelId="{D981B360-63D8-4B2A-91FE-AC64AA0BD720}" type="presOf" srcId="{45610BF7-B096-4636-A867-71803911F6BC}" destId="{B7483B8C-CABF-4BD6-805A-7FCDD0BB865C}" srcOrd="0" destOrd="0" presId="urn:microsoft.com/office/officeart/2005/8/layout/gear1"/>
    <dgm:cxn modelId="{D6722C25-A02A-4A66-ADEF-95BF33D5F810}" type="presOf" srcId="{62F3A35F-EA2B-462C-89DA-224952DBD84B}" destId="{C7EB6A1E-EAB3-4B2A-BFDD-2D475E4D4ACD}" srcOrd="1" destOrd="0" presId="urn:microsoft.com/office/officeart/2005/8/layout/gear1"/>
    <dgm:cxn modelId="{33084978-CF13-4413-BB40-8198E0F21287}" type="presOf" srcId="{ABB6AAD5-BB22-443A-B98E-11707CBE16C9}" destId="{37536662-69D0-4BBC-B3B0-1F4997E24C33}" srcOrd="0" destOrd="0" presId="urn:microsoft.com/office/officeart/2005/8/layout/gear1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47A4C6D4-5F83-41BB-8381-361E0AD41A61}" type="presOf" srcId="{37FDA6AE-027B-4120-90CE-09301A415796}" destId="{C7E3621A-60EB-45DA-B405-5D6087090EB3}" srcOrd="0" destOrd="0" presId="urn:microsoft.com/office/officeart/2005/8/layout/gear1"/>
    <dgm:cxn modelId="{FFC31254-7C69-47F4-B923-CCDBB96F5989}" type="presOf" srcId="{62F3A35F-EA2B-462C-89DA-224952DBD84B}" destId="{F7A27FC4-B8D6-4E05-B781-45BFA4ECCBE1}" srcOrd="0" destOrd="0" presId="urn:microsoft.com/office/officeart/2005/8/layout/gear1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59788EC9-0C1F-406B-A76E-9C3F82843AA8}" type="presParOf" srcId="{37536662-69D0-4BBC-B3B0-1F4997E24C33}" destId="{F7A27FC4-B8D6-4E05-B781-45BFA4ECCBE1}" srcOrd="0" destOrd="0" presId="urn:microsoft.com/office/officeart/2005/8/layout/gear1"/>
    <dgm:cxn modelId="{F2EB167E-4AD0-43D9-9A80-89EEF6464D37}" type="presParOf" srcId="{37536662-69D0-4BBC-B3B0-1F4997E24C33}" destId="{C7EB6A1E-EAB3-4B2A-BFDD-2D475E4D4ACD}" srcOrd="1" destOrd="0" presId="urn:microsoft.com/office/officeart/2005/8/layout/gear1"/>
    <dgm:cxn modelId="{61416397-4909-47D2-A586-1D58DBD92C09}" type="presParOf" srcId="{37536662-69D0-4BBC-B3B0-1F4997E24C33}" destId="{2A5E2C02-0ABF-44E6-9F46-E033A131714F}" srcOrd="2" destOrd="0" presId="urn:microsoft.com/office/officeart/2005/8/layout/gear1"/>
    <dgm:cxn modelId="{A0500364-083C-497F-B166-6E2156C0F69A}" type="presParOf" srcId="{37536662-69D0-4BBC-B3B0-1F4997E24C33}" destId="{C7E3621A-60EB-45DA-B405-5D6087090EB3}" srcOrd="3" destOrd="0" presId="urn:microsoft.com/office/officeart/2005/8/layout/gear1"/>
    <dgm:cxn modelId="{9ADC9047-13C2-409F-98DF-A8AA1B4423BE}" type="presParOf" srcId="{37536662-69D0-4BBC-B3B0-1F4997E24C33}" destId="{EF74079A-F63E-4E20-9822-0CE8B80427A2}" srcOrd="4" destOrd="0" presId="urn:microsoft.com/office/officeart/2005/8/layout/gear1"/>
    <dgm:cxn modelId="{1DAD61DC-1F88-4074-94A6-81B71DF0E880}" type="presParOf" srcId="{37536662-69D0-4BBC-B3B0-1F4997E24C33}" destId="{10B37C1D-4F56-4436-8720-48A6A56A1B4D}" srcOrd="5" destOrd="0" presId="urn:microsoft.com/office/officeart/2005/8/layout/gear1"/>
    <dgm:cxn modelId="{76D8C56A-79FB-41D6-BA89-7C25F7147F6A}" type="presParOf" srcId="{37536662-69D0-4BBC-B3B0-1F4997E24C33}" destId="{FD7956DC-C5EA-4A51-B2A1-48A047E8A937}" srcOrd="6" destOrd="0" presId="urn:microsoft.com/office/officeart/2005/8/layout/gear1"/>
    <dgm:cxn modelId="{F32E263C-3E62-4022-AE6D-ACCB24CDB477}" type="presParOf" srcId="{37536662-69D0-4BBC-B3B0-1F4997E24C33}" destId="{A68F1EF0-DB04-444A-B80A-C296946C1C32}" srcOrd="7" destOrd="0" presId="urn:microsoft.com/office/officeart/2005/8/layout/gear1"/>
    <dgm:cxn modelId="{F2880E35-D258-4FBF-A971-B1BFE06DB721}" type="presParOf" srcId="{37536662-69D0-4BBC-B3B0-1F4997E24C33}" destId="{50136136-88FE-4DF6-8FA4-B5B4CAB71F10}" srcOrd="8" destOrd="0" presId="urn:microsoft.com/office/officeart/2005/8/layout/gear1"/>
    <dgm:cxn modelId="{1D224926-E93E-4D59-A406-3DD22C069CB2}" type="presParOf" srcId="{37536662-69D0-4BBC-B3B0-1F4997E24C33}" destId="{AAC26063-8E6B-49CF-929A-CCC8D66E43FA}" srcOrd="9" destOrd="0" presId="urn:microsoft.com/office/officeart/2005/8/layout/gear1"/>
    <dgm:cxn modelId="{871E800F-B85A-4220-8F0B-135C94AA8E90}" type="presParOf" srcId="{37536662-69D0-4BBC-B3B0-1F4997E24C33}" destId="{571C1667-74E2-4E8D-8249-B4E761F0F1AE}" srcOrd="10" destOrd="0" presId="urn:microsoft.com/office/officeart/2005/8/layout/gear1"/>
    <dgm:cxn modelId="{7F381D70-F721-4755-AE80-3082D55D8341}" type="presParOf" srcId="{37536662-69D0-4BBC-B3B0-1F4997E24C33}" destId="{B1C00099-F839-4B88-A75C-DBB4B9ADCF51}" srcOrd="11" destOrd="0" presId="urn:microsoft.com/office/officeart/2005/8/layout/gear1"/>
    <dgm:cxn modelId="{4ECBAA3E-2C57-4CFB-9C1C-FFBEE8DEEC48}" type="presParOf" srcId="{37536662-69D0-4BBC-B3B0-1F4997E24C33}" destId="{B7483B8C-CABF-4BD6-805A-7FCDD0BB86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27FC4-B8D6-4E05-B781-45BFA4ECCBE1}">
      <dsp:nvSpPr>
        <dsp:cNvPr id="0" name=""/>
        <dsp:cNvSpPr/>
      </dsp:nvSpPr>
      <dsp:spPr>
        <a:xfrm>
          <a:off x="2557503" y="1766432"/>
          <a:ext cx="2158972" cy="2158972"/>
        </a:xfrm>
        <a:prstGeom prst="gear9">
          <a:avLst/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/>
        </a:p>
      </dsp:txBody>
      <dsp:txXfrm>
        <a:off x="2991552" y="2272161"/>
        <a:ext cx="1290874" cy="1109756"/>
      </dsp:txXfrm>
    </dsp:sp>
    <dsp:sp modelId="{C7E3621A-60EB-45DA-B405-5D6087090EB3}">
      <dsp:nvSpPr>
        <dsp:cNvPr id="0" name=""/>
        <dsp:cNvSpPr/>
      </dsp:nvSpPr>
      <dsp:spPr>
        <a:xfrm>
          <a:off x="1301374" y="1256129"/>
          <a:ext cx="1570162" cy="1570162"/>
        </a:xfrm>
        <a:prstGeom prst="gear6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/>
        </a:p>
      </dsp:txBody>
      <dsp:txXfrm>
        <a:off x="1696667" y="1653811"/>
        <a:ext cx="779576" cy="774798"/>
      </dsp:txXfrm>
    </dsp:sp>
    <dsp:sp modelId="{FD7956DC-C5EA-4A51-B2A1-48A047E8A937}">
      <dsp:nvSpPr>
        <dsp:cNvPr id="0" name=""/>
        <dsp:cNvSpPr/>
      </dsp:nvSpPr>
      <dsp:spPr>
        <a:xfrm rot="20700000">
          <a:off x="2180825" y="172878"/>
          <a:ext cx="1538438" cy="1538438"/>
        </a:xfrm>
        <a:prstGeom prst="gear6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/>
        </a:p>
      </dsp:txBody>
      <dsp:txXfrm rot="-20700000">
        <a:off x="2518249" y="510302"/>
        <a:ext cx="863589" cy="863589"/>
      </dsp:txXfrm>
    </dsp:sp>
    <dsp:sp modelId="{571C1667-74E2-4E8D-8249-B4E761F0F1AE}">
      <dsp:nvSpPr>
        <dsp:cNvPr id="0" name=""/>
        <dsp:cNvSpPr/>
      </dsp:nvSpPr>
      <dsp:spPr>
        <a:xfrm>
          <a:off x="2388567" y="1442308"/>
          <a:ext cx="2763485" cy="2763485"/>
        </a:xfrm>
        <a:prstGeom prst="circularArrow">
          <a:avLst>
            <a:gd name="adj1" fmla="val 4688"/>
            <a:gd name="adj2" fmla="val 299029"/>
            <a:gd name="adj3" fmla="val 2509520"/>
            <a:gd name="adj4" fmla="val 15875667"/>
            <a:gd name="adj5" fmla="val 5469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00099-F839-4B88-A75C-DBB4B9ADCF51}">
      <dsp:nvSpPr>
        <dsp:cNvPr id="0" name=""/>
        <dsp:cNvSpPr/>
      </dsp:nvSpPr>
      <dsp:spPr>
        <a:xfrm>
          <a:off x="1023301" y="909866"/>
          <a:ext cx="2007844" cy="200784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83B8C-CABF-4BD6-805A-7FCDD0BB865C}">
      <dsp:nvSpPr>
        <dsp:cNvPr id="0" name=""/>
        <dsp:cNvSpPr/>
      </dsp:nvSpPr>
      <dsp:spPr>
        <a:xfrm>
          <a:off x="1824968" y="-162943"/>
          <a:ext cx="2164860" cy="216486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3E9F28A-5609-4B77-B9A8-69B9220BE10E}" type="datetimeFigureOut">
              <a:rPr lang="fa-IR" smtClean="0"/>
              <a:t>09/07/1437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52EF285-2E4A-4DAA-BD5C-DFEAA07198D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2955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Avardan</a:t>
            </a:r>
            <a:r>
              <a:rPr lang="en-US" baseline="0" dirty="0" smtClean="0"/>
              <a:t> boltsmann</a:t>
            </a:r>
          </a:p>
          <a:p>
            <a:r>
              <a:rPr lang="en-US" baseline="0" dirty="0" smtClean="0"/>
              <a:t>Tashih formol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EF285-2E4A-4DAA-BD5C-DFEAA07198D8}" type="slidenum">
              <a:rPr lang="fa-IR" smtClean="0"/>
              <a:t>21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7440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EF285-2E4A-4DAA-BD5C-DFEAA07198D8}" type="slidenum">
              <a:rPr lang="fa-IR" smtClean="0"/>
              <a:t>25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935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2EF285-2E4A-4DAA-BD5C-DFEAA07198D8}" type="slidenum">
              <a:rPr lang="fa-IR" smtClean="0"/>
              <a:t>45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5149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135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823882" y="6356355"/>
            <a:ext cx="757518" cy="365125"/>
          </a:xfrm>
        </p:spPr>
        <p:txBody>
          <a:bodyPr/>
          <a:lstStyle/>
          <a:p>
            <a:fld id="{587AC713-43E7-4CDF-AFE9-B4B65BBFFD6A}" type="datetimeFigureOut">
              <a:rPr lang="fa-IR" smtClean="0"/>
              <a:t>09/07/1437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59369" y="6329461"/>
            <a:ext cx="744974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latin typeface="Iranian Sans" panose="01000500000000020002" pitchFamily="2" charset="-78"/>
                <a:cs typeface="Iranian Sans" panose="01000500000000020002" pitchFamily="2" charset="-78"/>
              </a:defRPr>
            </a:lvl1pPr>
          </a:lstStyle>
          <a:p>
            <a:fld id="{08DB6CE5-EBE4-4053-9D3D-716D7C1A1D89}" type="slidenum">
              <a:rPr lang="fa-IR" smtClean="0"/>
              <a:pPr/>
              <a:t>‹#›</a:t>
            </a:fld>
            <a:endParaRPr lang="fa-IR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23533" y="6344850"/>
            <a:ext cx="513282" cy="338554"/>
          </a:xfrm>
          <a:prstGeom prst="rect">
            <a:avLst/>
          </a:prstGeom>
          <a:noFill/>
        </p:spPr>
        <p:txBody>
          <a:bodyPr wrap="none" rtlCol="1" anchor="ctr">
            <a:spAutoFit/>
          </a:bodyPr>
          <a:lstStyle/>
          <a:p>
            <a:pPr algn="l"/>
            <a:r>
              <a:rPr lang="fa-IR" sz="16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40/</a:t>
            </a:r>
            <a:endParaRPr lang="fa-IR" sz="16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265043" y="6343103"/>
            <a:ext cx="689113" cy="324979"/>
          </a:xfrm>
          <a:prstGeom prst="roundRect">
            <a:avLst>
              <a:gd name="adj" fmla="val 24823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600"/>
          </a:p>
        </p:txBody>
      </p:sp>
    </p:spTree>
    <p:extLst>
      <p:ext uri="{BB962C8B-B14F-4D97-AF65-F5344CB8AC3E}">
        <p14:creationId xmlns:p14="http://schemas.microsoft.com/office/powerpoint/2010/main" val="9275557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109" marR="0" lvl="0" indent="-152309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ct val="1000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98B8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108" marR="0" lvl="1" indent="-6258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217" marR="0" lvl="2" indent="-6167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326" marR="0" lvl="3" indent="-6076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434" marR="0" lvl="4" indent="-5984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5543" marR="0" lvl="5" indent="-5893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2652" marR="0" lvl="6" indent="-5802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199760" marR="0" lvl="7" indent="-571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6869" marR="0" lvl="8" indent="-5619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587AC713-43E7-4CDF-AFE9-B4B65BBFFD6A}" type="datetimeFigureOut">
              <a:rPr lang="fa-IR" smtClean="0"/>
              <a:t>09/07/1437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755038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19" y="261257"/>
            <a:ext cx="10234562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8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6"/>
          <p:cNvSpPr>
            <a:spLocks noEditPoints="1"/>
          </p:cNvSpPr>
          <p:nvPr/>
        </p:nvSpPr>
        <p:spPr bwMode="auto">
          <a:xfrm>
            <a:off x="11119054" y="737805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0827338" y="1471223"/>
            <a:ext cx="105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Imitation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1131" y="737805"/>
            <a:ext cx="4745708" cy="5766387"/>
            <a:chOff x="671131" y="737805"/>
            <a:chExt cx="4745708" cy="5766387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418882" y="3601618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2" name="TextBox 31"/>
            <p:cNvSpPr txBox="1"/>
            <p:nvPr/>
          </p:nvSpPr>
          <p:spPr>
            <a:xfrm>
              <a:off x="1482220" y="74432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71131" y="1287300"/>
              <a:ext cx="381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headEnd type="oval"/>
              <a:tailEnd type="none"/>
            </a:ln>
          </p:spPr>
        </p:cxnSp>
        <p:cxnSp>
          <p:nvCxnSpPr>
            <p:cNvPr id="35" name="Straight Connector 34"/>
            <p:cNvCxnSpPr/>
            <p:nvPr/>
          </p:nvCxnSpPr>
          <p:spPr>
            <a:xfrm>
              <a:off x="1446239" y="2437865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7" name="Arc 36"/>
            <p:cNvSpPr/>
            <p:nvPr/>
          </p:nvSpPr>
          <p:spPr>
            <a:xfrm>
              <a:off x="3932867" y="1285955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887272" y="2435641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2324469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91390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5138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1726483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446239" y="4758152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57" name="Arc 56"/>
            <p:cNvSpPr/>
            <p:nvPr/>
          </p:nvSpPr>
          <p:spPr>
            <a:xfrm>
              <a:off x="3932867" y="3601540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1420839" y="5921444"/>
              <a:ext cx="399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</p:cxnSp>
        <p:sp>
          <p:nvSpPr>
            <p:cNvPr id="71" name="Arc 70"/>
            <p:cNvSpPr/>
            <p:nvPr/>
          </p:nvSpPr>
          <p:spPr>
            <a:xfrm flipH="1">
              <a:off x="887272" y="4758579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34322" y="13970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42705" y="74206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39542" y="140966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1" name="Oval 42"/>
            <p:cNvSpPr>
              <a:spLocks noChangeArrowheads="1"/>
            </p:cNvSpPr>
            <p:nvPr/>
          </p:nvSpPr>
          <p:spPr bwMode="auto">
            <a:xfrm>
              <a:off x="41046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29685" y="737805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56753" y="190214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2324469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91390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42"/>
            <p:cNvSpPr>
              <a:spLocks noChangeArrowheads="1"/>
            </p:cNvSpPr>
            <p:nvPr/>
          </p:nvSpPr>
          <p:spPr bwMode="auto">
            <a:xfrm>
              <a:off x="35138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42"/>
            <p:cNvSpPr>
              <a:spLocks noChangeArrowheads="1"/>
            </p:cNvSpPr>
            <p:nvPr/>
          </p:nvSpPr>
          <p:spPr bwMode="auto">
            <a:xfrm>
              <a:off x="1726483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34811" y="256711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643194" y="1912096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240031" y="257969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86" name="Oval 42"/>
            <p:cNvSpPr>
              <a:spLocks noChangeArrowheads="1"/>
            </p:cNvSpPr>
            <p:nvPr/>
          </p:nvSpPr>
          <p:spPr bwMode="auto">
            <a:xfrm>
              <a:off x="41046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30174" y="190783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483377" y="30704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1" name="Oval 42"/>
            <p:cNvSpPr>
              <a:spLocks noChangeArrowheads="1"/>
            </p:cNvSpPr>
            <p:nvPr/>
          </p:nvSpPr>
          <p:spPr bwMode="auto">
            <a:xfrm>
              <a:off x="2324469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291390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42"/>
            <p:cNvSpPr>
              <a:spLocks noChangeArrowheads="1"/>
            </p:cNvSpPr>
            <p:nvPr/>
          </p:nvSpPr>
          <p:spPr bwMode="auto">
            <a:xfrm>
              <a:off x="35138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42"/>
            <p:cNvSpPr>
              <a:spLocks noChangeArrowheads="1"/>
            </p:cNvSpPr>
            <p:nvPr/>
          </p:nvSpPr>
          <p:spPr bwMode="auto">
            <a:xfrm>
              <a:off x="1726483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61435" y="373544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643194" y="3080421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266655" y="374802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8" name="Oval 42"/>
            <p:cNvSpPr>
              <a:spLocks noChangeArrowheads="1"/>
            </p:cNvSpPr>
            <p:nvPr/>
          </p:nvSpPr>
          <p:spPr bwMode="auto">
            <a:xfrm>
              <a:off x="41046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856798" y="307616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6753" y="42183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2324469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101"/>
            <p:cNvSpPr>
              <a:spLocks noChangeArrowheads="1"/>
            </p:cNvSpPr>
            <p:nvPr/>
          </p:nvSpPr>
          <p:spPr bwMode="auto">
            <a:xfrm>
              <a:off x="291390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2"/>
            <p:cNvSpPr>
              <a:spLocks noChangeArrowheads="1"/>
            </p:cNvSpPr>
            <p:nvPr/>
          </p:nvSpPr>
          <p:spPr bwMode="auto">
            <a:xfrm>
              <a:off x="35138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2"/>
            <p:cNvSpPr>
              <a:spLocks noChangeArrowheads="1"/>
            </p:cNvSpPr>
            <p:nvPr/>
          </p:nvSpPr>
          <p:spPr bwMode="auto">
            <a:xfrm>
              <a:off x="1726483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034811" y="488335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616570" y="4228336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240031" y="489593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8" name="Oval 42"/>
            <p:cNvSpPr>
              <a:spLocks noChangeArrowheads="1"/>
            </p:cNvSpPr>
            <p:nvPr/>
          </p:nvSpPr>
          <p:spPr bwMode="auto">
            <a:xfrm>
              <a:off x="41046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830174" y="422407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443323" y="540952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6" name="Oval 42"/>
            <p:cNvSpPr>
              <a:spLocks noChangeArrowheads="1"/>
            </p:cNvSpPr>
            <p:nvPr/>
          </p:nvSpPr>
          <p:spPr bwMode="auto">
            <a:xfrm>
              <a:off x="2324469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1390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42"/>
            <p:cNvSpPr>
              <a:spLocks noChangeArrowheads="1"/>
            </p:cNvSpPr>
            <p:nvPr/>
          </p:nvSpPr>
          <p:spPr bwMode="auto">
            <a:xfrm>
              <a:off x="35138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42"/>
            <p:cNvSpPr>
              <a:spLocks noChangeArrowheads="1"/>
            </p:cNvSpPr>
            <p:nvPr/>
          </p:nvSpPr>
          <p:spPr bwMode="auto">
            <a:xfrm>
              <a:off x="1726483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21381" y="607449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603140" y="5419469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226601" y="60870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3" name="Oval 42"/>
            <p:cNvSpPr>
              <a:spLocks noChangeArrowheads="1"/>
            </p:cNvSpPr>
            <p:nvPr/>
          </p:nvSpPr>
          <p:spPr bwMode="auto">
            <a:xfrm>
              <a:off x="41046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816744" y="541521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5" name="Oval 42"/>
            <p:cNvSpPr>
              <a:spLocks noChangeArrowheads="1"/>
            </p:cNvSpPr>
            <p:nvPr/>
          </p:nvSpPr>
          <p:spPr bwMode="auto">
            <a:xfrm>
              <a:off x="4698944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434833" y="610408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10</a:t>
            </a:fld>
            <a:endParaRPr lang="fa-IR"/>
          </a:p>
        </p:txBody>
      </p:sp>
      <p:sp>
        <p:nvSpPr>
          <p:cNvPr id="77" name="Title 1"/>
          <p:cNvSpPr>
            <a:spLocks noGrp="1"/>
          </p:cNvSpPr>
          <p:nvPr>
            <p:ph type="title"/>
          </p:nvPr>
        </p:nvSpPr>
        <p:spPr>
          <a:xfrm>
            <a:off x="7320148" y="588477"/>
            <a:ext cx="1578744" cy="913112"/>
          </a:xfrm>
        </p:spPr>
        <p:txBody>
          <a:bodyPr/>
          <a:lstStyle/>
          <a:p>
            <a:pPr algn="ctr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تقلید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93555" y="1465724"/>
            <a:ext cx="558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T. Yamaguchi, M. Miura, and M. Yachida, “Multi-agent reinforcement learning with adaptive mimetism,” in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Proceedings 1996 IEEE Conference on Emerging Technologies and Factory Automation. ETFA ’96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1996, vol. 1, pp. 288–294.</a:t>
            </a:r>
            <a:endParaRPr lang="fa-IR" dirty="0"/>
          </a:p>
        </p:txBody>
      </p:sp>
      <p:sp>
        <p:nvSpPr>
          <p:cNvPr id="81" name="Freeform 66"/>
          <p:cNvSpPr>
            <a:spLocks noEditPoints="1"/>
          </p:cNvSpPr>
          <p:nvPr/>
        </p:nvSpPr>
        <p:spPr bwMode="auto">
          <a:xfrm>
            <a:off x="3964696" y="1713266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5317980" y="4396091"/>
            <a:ext cx="5580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A. Garland and R. Alterman, “Multiagent learning through collective memory,” in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Adaptation, Coevolution and Learning in Multiagent Systems: Papers from the 1996 AAAI Spring Symposium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1996, pp. 33–38.</a:t>
            </a:r>
            <a:endParaRPr lang="fa-IR" dirty="0"/>
          </a:p>
        </p:txBody>
      </p:sp>
      <p:sp>
        <p:nvSpPr>
          <p:cNvPr id="110" name="Freeform 66"/>
          <p:cNvSpPr>
            <a:spLocks noEditPoints="1"/>
          </p:cNvSpPr>
          <p:nvPr/>
        </p:nvSpPr>
        <p:spPr bwMode="auto">
          <a:xfrm>
            <a:off x="11119054" y="3805169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10827338" y="4538587"/>
            <a:ext cx="105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CM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2" name="Title 1"/>
          <p:cNvSpPr txBox="1">
            <a:spLocks/>
          </p:cNvSpPr>
          <p:nvPr/>
        </p:nvSpPr>
        <p:spPr>
          <a:xfrm>
            <a:off x="6163564" y="3515279"/>
            <a:ext cx="3889988" cy="91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fa-IR" sz="4400" kern="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حافظه جمعی</a:t>
            </a:r>
            <a:endParaRPr lang="fa-IR" sz="4400" kern="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606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0" grpId="0" animBg="1"/>
      <p:bldP spid="111" grpId="0"/>
      <p:bldP spid="1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6"/>
          <p:cNvSpPr>
            <a:spLocks noEditPoints="1"/>
          </p:cNvSpPr>
          <p:nvPr/>
        </p:nvSpPr>
        <p:spPr bwMode="auto">
          <a:xfrm>
            <a:off x="11119054" y="737805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0988143" y="1474040"/>
            <a:ext cx="73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WSS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1131" y="737805"/>
            <a:ext cx="4745708" cy="5766387"/>
            <a:chOff x="671131" y="737805"/>
            <a:chExt cx="4745708" cy="5766387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418882" y="3601618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2" name="TextBox 31"/>
            <p:cNvSpPr txBox="1"/>
            <p:nvPr/>
          </p:nvSpPr>
          <p:spPr>
            <a:xfrm>
              <a:off x="1482220" y="74432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71131" y="1287300"/>
              <a:ext cx="381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headEnd type="oval"/>
              <a:tailEnd type="none"/>
            </a:ln>
          </p:spPr>
        </p:cxnSp>
        <p:cxnSp>
          <p:nvCxnSpPr>
            <p:cNvPr id="35" name="Straight Connector 34"/>
            <p:cNvCxnSpPr/>
            <p:nvPr/>
          </p:nvCxnSpPr>
          <p:spPr>
            <a:xfrm>
              <a:off x="1446239" y="2437865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7" name="Arc 36"/>
            <p:cNvSpPr/>
            <p:nvPr/>
          </p:nvSpPr>
          <p:spPr>
            <a:xfrm>
              <a:off x="3932867" y="1285955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887272" y="2435641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2324469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91390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5138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1726483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446239" y="4758152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57" name="Arc 56"/>
            <p:cNvSpPr/>
            <p:nvPr/>
          </p:nvSpPr>
          <p:spPr>
            <a:xfrm>
              <a:off x="3932867" y="3601540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1420839" y="5921444"/>
              <a:ext cx="399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</p:cxnSp>
        <p:sp>
          <p:nvSpPr>
            <p:cNvPr id="71" name="Arc 70"/>
            <p:cNvSpPr/>
            <p:nvPr/>
          </p:nvSpPr>
          <p:spPr>
            <a:xfrm flipH="1">
              <a:off x="887272" y="4758579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34322" y="13970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42705" y="74206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39542" y="140966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1" name="Oval 42"/>
            <p:cNvSpPr>
              <a:spLocks noChangeArrowheads="1"/>
            </p:cNvSpPr>
            <p:nvPr/>
          </p:nvSpPr>
          <p:spPr bwMode="auto">
            <a:xfrm>
              <a:off x="41046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29685" y="737805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56753" y="1917365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2324469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91390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42"/>
            <p:cNvSpPr>
              <a:spLocks noChangeArrowheads="1"/>
            </p:cNvSpPr>
            <p:nvPr/>
          </p:nvSpPr>
          <p:spPr bwMode="auto">
            <a:xfrm>
              <a:off x="35138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42"/>
            <p:cNvSpPr>
              <a:spLocks noChangeArrowheads="1"/>
            </p:cNvSpPr>
            <p:nvPr/>
          </p:nvSpPr>
          <p:spPr bwMode="auto">
            <a:xfrm>
              <a:off x="1726483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34811" y="256711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643194" y="1912096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240031" y="257969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86" name="Oval 42"/>
            <p:cNvSpPr>
              <a:spLocks noChangeArrowheads="1"/>
            </p:cNvSpPr>
            <p:nvPr/>
          </p:nvSpPr>
          <p:spPr bwMode="auto">
            <a:xfrm>
              <a:off x="41046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30174" y="190783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483377" y="30704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1" name="Oval 42"/>
            <p:cNvSpPr>
              <a:spLocks noChangeArrowheads="1"/>
            </p:cNvSpPr>
            <p:nvPr/>
          </p:nvSpPr>
          <p:spPr bwMode="auto">
            <a:xfrm>
              <a:off x="2324469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291390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42"/>
            <p:cNvSpPr>
              <a:spLocks noChangeArrowheads="1"/>
            </p:cNvSpPr>
            <p:nvPr/>
          </p:nvSpPr>
          <p:spPr bwMode="auto">
            <a:xfrm>
              <a:off x="35138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42"/>
            <p:cNvSpPr>
              <a:spLocks noChangeArrowheads="1"/>
            </p:cNvSpPr>
            <p:nvPr/>
          </p:nvSpPr>
          <p:spPr bwMode="auto">
            <a:xfrm>
              <a:off x="1726483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61435" y="373544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643194" y="3080421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266655" y="374802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8" name="Oval 42"/>
            <p:cNvSpPr>
              <a:spLocks noChangeArrowheads="1"/>
            </p:cNvSpPr>
            <p:nvPr/>
          </p:nvSpPr>
          <p:spPr bwMode="auto">
            <a:xfrm>
              <a:off x="41046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856798" y="307616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6753" y="42183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2324469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101"/>
            <p:cNvSpPr>
              <a:spLocks noChangeArrowheads="1"/>
            </p:cNvSpPr>
            <p:nvPr/>
          </p:nvSpPr>
          <p:spPr bwMode="auto">
            <a:xfrm>
              <a:off x="291390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2"/>
            <p:cNvSpPr>
              <a:spLocks noChangeArrowheads="1"/>
            </p:cNvSpPr>
            <p:nvPr/>
          </p:nvSpPr>
          <p:spPr bwMode="auto">
            <a:xfrm>
              <a:off x="35138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2"/>
            <p:cNvSpPr>
              <a:spLocks noChangeArrowheads="1"/>
            </p:cNvSpPr>
            <p:nvPr/>
          </p:nvSpPr>
          <p:spPr bwMode="auto">
            <a:xfrm>
              <a:off x="1726483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034811" y="488335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616570" y="4228336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240031" y="489593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8" name="Oval 42"/>
            <p:cNvSpPr>
              <a:spLocks noChangeArrowheads="1"/>
            </p:cNvSpPr>
            <p:nvPr/>
          </p:nvSpPr>
          <p:spPr bwMode="auto">
            <a:xfrm>
              <a:off x="41046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830174" y="422407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443323" y="540952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6" name="Oval 42"/>
            <p:cNvSpPr>
              <a:spLocks noChangeArrowheads="1"/>
            </p:cNvSpPr>
            <p:nvPr/>
          </p:nvSpPr>
          <p:spPr bwMode="auto">
            <a:xfrm>
              <a:off x="2324469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1390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42"/>
            <p:cNvSpPr>
              <a:spLocks noChangeArrowheads="1"/>
            </p:cNvSpPr>
            <p:nvPr/>
          </p:nvSpPr>
          <p:spPr bwMode="auto">
            <a:xfrm>
              <a:off x="35138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42"/>
            <p:cNvSpPr>
              <a:spLocks noChangeArrowheads="1"/>
            </p:cNvSpPr>
            <p:nvPr/>
          </p:nvSpPr>
          <p:spPr bwMode="auto">
            <a:xfrm>
              <a:off x="1726483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21381" y="607449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603140" y="5419469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226601" y="60870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3" name="Oval 42"/>
            <p:cNvSpPr>
              <a:spLocks noChangeArrowheads="1"/>
            </p:cNvSpPr>
            <p:nvPr/>
          </p:nvSpPr>
          <p:spPr bwMode="auto">
            <a:xfrm>
              <a:off x="41046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816744" y="541521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5" name="Oval 42"/>
            <p:cNvSpPr>
              <a:spLocks noChangeArrowheads="1"/>
            </p:cNvSpPr>
            <p:nvPr/>
          </p:nvSpPr>
          <p:spPr bwMode="auto">
            <a:xfrm>
              <a:off x="4698944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434833" y="610408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11</a:t>
            </a:fld>
            <a:endParaRPr lang="fa-IR"/>
          </a:p>
        </p:txBody>
      </p:sp>
      <p:sp>
        <p:nvSpPr>
          <p:cNvPr id="4" name="Rectangle 3"/>
          <p:cNvSpPr/>
          <p:nvPr/>
        </p:nvSpPr>
        <p:spPr>
          <a:xfrm>
            <a:off x="5454148" y="1424797"/>
            <a:ext cx="558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M. N. Ahmadabadi, M. Asadpur, S. H. Khodanbakhsh, and E. Nakano, “Expertness measuring in cooperative learning,” in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Proceedings. 2000 IEEE/RSJ International Conference on Intelligent Robots and Systems (IROS 2000) (Cat. No.00CH37113)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2000, vol. 3, pp. 2261–2267.</a:t>
            </a:r>
            <a:endParaRPr lang="fa-IR" dirty="0"/>
          </a:p>
        </p:txBody>
      </p:sp>
      <p:sp>
        <p:nvSpPr>
          <p:cNvPr id="77" name="Freeform 66"/>
          <p:cNvSpPr>
            <a:spLocks noEditPoints="1"/>
          </p:cNvSpPr>
          <p:nvPr/>
        </p:nvSpPr>
        <p:spPr bwMode="auto">
          <a:xfrm>
            <a:off x="1569032" y="1733900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7320148" y="588477"/>
            <a:ext cx="1848000" cy="913112"/>
          </a:xfrm>
        </p:spPr>
        <p:txBody>
          <a:bodyPr/>
          <a:lstStyle/>
          <a:p>
            <a:pPr algn="ctr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خبرگی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81" name="Freeform 79"/>
          <p:cNvSpPr>
            <a:spLocks noEditPoints="1"/>
          </p:cNvSpPr>
          <p:nvPr/>
        </p:nvSpPr>
        <p:spPr bwMode="auto">
          <a:xfrm>
            <a:off x="10188699" y="3523235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" name="Freeform 88"/>
          <p:cNvSpPr>
            <a:spLocks noChangeArrowheads="1"/>
          </p:cNvSpPr>
          <p:nvPr/>
        </p:nvSpPr>
        <p:spPr bwMode="auto">
          <a:xfrm>
            <a:off x="9926582" y="4063046"/>
            <a:ext cx="1027244" cy="1042354"/>
          </a:xfrm>
          <a:custGeom>
            <a:avLst/>
            <a:gdLst>
              <a:gd name="T0" fmla="*/ 38327818 w 601"/>
              <a:gd name="T1" fmla="*/ 78678142 h 609"/>
              <a:gd name="T2" fmla="*/ 38327818 w 601"/>
              <a:gd name="T3" fmla="*/ 78678142 h 609"/>
              <a:gd name="T4" fmla="*/ 0 w 601"/>
              <a:gd name="T5" fmla="*/ 39339251 h 609"/>
              <a:gd name="T6" fmla="*/ 38327818 w 601"/>
              <a:gd name="T7" fmla="*/ 0 h 609"/>
              <a:gd name="T8" fmla="*/ 77429787 w 601"/>
              <a:gd name="T9" fmla="*/ 39339251 h 609"/>
              <a:gd name="T10" fmla="*/ 38327818 w 601"/>
              <a:gd name="T11" fmla="*/ 78678142 h 609"/>
              <a:gd name="T12" fmla="*/ 38327818 w 601"/>
              <a:gd name="T13" fmla="*/ 7376244 h 609"/>
              <a:gd name="T14" fmla="*/ 38327818 w 601"/>
              <a:gd name="T15" fmla="*/ 7376244 h 609"/>
              <a:gd name="T16" fmla="*/ 7226723 w 601"/>
              <a:gd name="T17" fmla="*/ 39339251 h 609"/>
              <a:gd name="T18" fmla="*/ 15485886 w 601"/>
              <a:gd name="T19" fmla="*/ 60431965 h 609"/>
              <a:gd name="T20" fmla="*/ 23616083 w 601"/>
              <a:gd name="T21" fmla="*/ 57714571 h 609"/>
              <a:gd name="T22" fmla="*/ 31875246 w 601"/>
              <a:gd name="T23" fmla="*/ 54091380 h 609"/>
              <a:gd name="T24" fmla="*/ 31875246 w 601"/>
              <a:gd name="T25" fmla="*/ 48526731 h 609"/>
              <a:gd name="T26" fmla="*/ 28261705 w 601"/>
              <a:gd name="T27" fmla="*/ 41280349 h 609"/>
              <a:gd name="T28" fmla="*/ 26455114 w 601"/>
              <a:gd name="T29" fmla="*/ 38433453 h 609"/>
              <a:gd name="T30" fmla="*/ 27358589 w 601"/>
              <a:gd name="T31" fmla="*/ 32998307 h 609"/>
              <a:gd name="T32" fmla="*/ 27358589 w 601"/>
              <a:gd name="T33" fmla="*/ 26527860 h 609"/>
              <a:gd name="T34" fmla="*/ 38327818 w 601"/>
              <a:gd name="T35" fmla="*/ 17469523 h 609"/>
              <a:gd name="T36" fmla="*/ 50200163 w 601"/>
              <a:gd name="T37" fmla="*/ 26527860 h 609"/>
              <a:gd name="T38" fmla="*/ 49167722 w 601"/>
              <a:gd name="T39" fmla="*/ 32998307 h 609"/>
              <a:gd name="T40" fmla="*/ 50200163 w 601"/>
              <a:gd name="T41" fmla="*/ 38433453 h 609"/>
              <a:gd name="T42" fmla="*/ 48264607 w 601"/>
              <a:gd name="T43" fmla="*/ 41280349 h 609"/>
              <a:gd name="T44" fmla="*/ 45554541 w 601"/>
              <a:gd name="T45" fmla="*/ 48526731 h 609"/>
              <a:gd name="T46" fmla="*/ 45554541 w 601"/>
              <a:gd name="T47" fmla="*/ 54091380 h 609"/>
              <a:gd name="T48" fmla="*/ 52910229 w 601"/>
              <a:gd name="T49" fmla="*/ 57714571 h 609"/>
              <a:gd name="T50" fmla="*/ 61943901 w 601"/>
              <a:gd name="T51" fmla="*/ 60431965 h 609"/>
              <a:gd name="T52" fmla="*/ 70203064 w 601"/>
              <a:gd name="T53" fmla="*/ 39339251 h 609"/>
              <a:gd name="T54" fmla="*/ 38327818 w 601"/>
              <a:gd name="T55" fmla="*/ 7376244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1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304"/>
                </a:cubicBezTo>
                <a:cubicBezTo>
                  <a:pt x="600" y="474"/>
                  <a:pt x="466" y="608"/>
                  <a:pt x="297" y="608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70"/>
                  <a:pt x="56" y="304"/>
                </a:cubicBezTo>
                <a:cubicBezTo>
                  <a:pt x="56" y="368"/>
                  <a:pt x="78" y="425"/>
                  <a:pt x="120" y="467"/>
                </a:cubicBezTo>
                <a:cubicBezTo>
                  <a:pt x="155" y="453"/>
                  <a:pt x="141" y="467"/>
                  <a:pt x="183" y="446"/>
                </a:cubicBezTo>
                <a:cubicBezTo>
                  <a:pt x="233" y="425"/>
                  <a:pt x="247" y="418"/>
                  <a:pt x="247" y="418"/>
                </a:cubicBezTo>
                <a:cubicBezTo>
                  <a:pt x="247" y="375"/>
                  <a:pt x="247" y="375"/>
                  <a:pt x="247" y="375"/>
                </a:cubicBezTo>
                <a:cubicBezTo>
                  <a:pt x="247" y="375"/>
                  <a:pt x="226" y="361"/>
                  <a:pt x="219" y="319"/>
                </a:cubicBezTo>
                <a:cubicBezTo>
                  <a:pt x="212" y="326"/>
                  <a:pt x="205" y="304"/>
                  <a:pt x="205" y="297"/>
                </a:cubicBezTo>
                <a:cubicBezTo>
                  <a:pt x="205" y="283"/>
                  <a:pt x="198" y="255"/>
                  <a:pt x="212" y="255"/>
                </a:cubicBezTo>
                <a:cubicBezTo>
                  <a:pt x="212" y="234"/>
                  <a:pt x="212" y="220"/>
                  <a:pt x="212" y="205"/>
                </a:cubicBezTo>
                <a:cubicBezTo>
                  <a:pt x="212" y="177"/>
                  <a:pt x="247" y="135"/>
                  <a:pt x="297" y="135"/>
                </a:cubicBezTo>
                <a:cubicBezTo>
                  <a:pt x="360" y="135"/>
                  <a:pt x="381" y="177"/>
                  <a:pt x="389" y="205"/>
                </a:cubicBezTo>
                <a:cubicBezTo>
                  <a:pt x="389" y="220"/>
                  <a:pt x="389" y="234"/>
                  <a:pt x="381" y="255"/>
                </a:cubicBezTo>
                <a:cubicBezTo>
                  <a:pt x="396" y="255"/>
                  <a:pt x="389" y="283"/>
                  <a:pt x="389" y="297"/>
                </a:cubicBezTo>
                <a:cubicBezTo>
                  <a:pt x="389" y="304"/>
                  <a:pt x="389" y="326"/>
                  <a:pt x="374" y="319"/>
                </a:cubicBezTo>
                <a:cubicBezTo>
                  <a:pt x="367" y="361"/>
                  <a:pt x="353" y="375"/>
                  <a:pt x="353" y="375"/>
                </a:cubicBezTo>
                <a:cubicBezTo>
                  <a:pt x="353" y="418"/>
                  <a:pt x="353" y="418"/>
                  <a:pt x="353" y="418"/>
                </a:cubicBezTo>
                <a:cubicBezTo>
                  <a:pt x="353" y="418"/>
                  <a:pt x="367" y="425"/>
                  <a:pt x="410" y="446"/>
                </a:cubicBezTo>
                <a:cubicBezTo>
                  <a:pt x="459" y="467"/>
                  <a:pt x="445" y="453"/>
                  <a:pt x="480" y="467"/>
                </a:cubicBezTo>
                <a:cubicBezTo>
                  <a:pt x="523" y="425"/>
                  <a:pt x="544" y="368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6671" y="3473982"/>
            <a:ext cx="620041" cy="53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7" name="Freeform 79"/>
          <p:cNvSpPr>
            <a:spLocks noEditPoints="1"/>
          </p:cNvSpPr>
          <p:nvPr/>
        </p:nvSpPr>
        <p:spPr bwMode="auto">
          <a:xfrm>
            <a:off x="8250660" y="3523235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9" name="Freeform 88"/>
          <p:cNvSpPr>
            <a:spLocks noChangeArrowheads="1"/>
          </p:cNvSpPr>
          <p:nvPr/>
        </p:nvSpPr>
        <p:spPr bwMode="auto">
          <a:xfrm>
            <a:off x="7988543" y="4063046"/>
            <a:ext cx="1027244" cy="1042354"/>
          </a:xfrm>
          <a:custGeom>
            <a:avLst/>
            <a:gdLst>
              <a:gd name="T0" fmla="*/ 38327818 w 601"/>
              <a:gd name="T1" fmla="*/ 78678142 h 609"/>
              <a:gd name="T2" fmla="*/ 38327818 w 601"/>
              <a:gd name="T3" fmla="*/ 78678142 h 609"/>
              <a:gd name="T4" fmla="*/ 0 w 601"/>
              <a:gd name="T5" fmla="*/ 39339251 h 609"/>
              <a:gd name="T6" fmla="*/ 38327818 w 601"/>
              <a:gd name="T7" fmla="*/ 0 h 609"/>
              <a:gd name="T8" fmla="*/ 77429787 w 601"/>
              <a:gd name="T9" fmla="*/ 39339251 h 609"/>
              <a:gd name="T10" fmla="*/ 38327818 w 601"/>
              <a:gd name="T11" fmla="*/ 78678142 h 609"/>
              <a:gd name="T12" fmla="*/ 38327818 w 601"/>
              <a:gd name="T13" fmla="*/ 7376244 h 609"/>
              <a:gd name="T14" fmla="*/ 38327818 w 601"/>
              <a:gd name="T15" fmla="*/ 7376244 h 609"/>
              <a:gd name="T16" fmla="*/ 7226723 w 601"/>
              <a:gd name="T17" fmla="*/ 39339251 h 609"/>
              <a:gd name="T18" fmla="*/ 15485886 w 601"/>
              <a:gd name="T19" fmla="*/ 60431965 h 609"/>
              <a:gd name="T20" fmla="*/ 23616083 w 601"/>
              <a:gd name="T21" fmla="*/ 57714571 h 609"/>
              <a:gd name="T22" fmla="*/ 31875246 w 601"/>
              <a:gd name="T23" fmla="*/ 54091380 h 609"/>
              <a:gd name="T24" fmla="*/ 31875246 w 601"/>
              <a:gd name="T25" fmla="*/ 48526731 h 609"/>
              <a:gd name="T26" fmla="*/ 28261705 w 601"/>
              <a:gd name="T27" fmla="*/ 41280349 h 609"/>
              <a:gd name="T28" fmla="*/ 26455114 w 601"/>
              <a:gd name="T29" fmla="*/ 38433453 h 609"/>
              <a:gd name="T30" fmla="*/ 27358589 w 601"/>
              <a:gd name="T31" fmla="*/ 32998307 h 609"/>
              <a:gd name="T32" fmla="*/ 27358589 w 601"/>
              <a:gd name="T33" fmla="*/ 26527860 h 609"/>
              <a:gd name="T34" fmla="*/ 38327818 w 601"/>
              <a:gd name="T35" fmla="*/ 17469523 h 609"/>
              <a:gd name="T36" fmla="*/ 50200163 w 601"/>
              <a:gd name="T37" fmla="*/ 26527860 h 609"/>
              <a:gd name="T38" fmla="*/ 49167722 w 601"/>
              <a:gd name="T39" fmla="*/ 32998307 h 609"/>
              <a:gd name="T40" fmla="*/ 50200163 w 601"/>
              <a:gd name="T41" fmla="*/ 38433453 h 609"/>
              <a:gd name="T42" fmla="*/ 48264607 w 601"/>
              <a:gd name="T43" fmla="*/ 41280349 h 609"/>
              <a:gd name="T44" fmla="*/ 45554541 w 601"/>
              <a:gd name="T45" fmla="*/ 48526731 h 609"/>
              <a:gd name="T46" fmla="*/ 45554541 w 601"/>
              <a:gd name="T47" fmla="*/ 54091380 h 609"/>
              <a:gd name="T48" fmla="*/ 52910229 w 601"/>
              <a:gd name="T49" fmla="*/ 57714571 h 609"/>
              <a:gd name="T50" fmla="*/ 61943901 w 601"/>
              <a:gd name="T51" fmla="*/ 60431965 h 609"/>
              <a:gd name="T52" fmla="*/ 70203064 w 601"/>
              <a:gd name="T53" fmla="*/ 39339251 h 609"/>
              <a:gd name="T54" fmla="*/ 38327818 w 601"/>
              <a:gd name="T55" fmla="*/ 7376244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1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304"/>
                </a:cubicBezTo>
                <a:cubicBezTo>
                  <a:pt x="600" y="474"/>
                  <a:pt x="466" y="608"/>
                  <a:pt x="297" y="608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70"/>
                  <a:pt x="56" y="304"/>
                </a:cubicBezTo>
                <a:cubicBezTo>
                  <a:pt x="56" y="368"/>
                  <a:pt x="78" y="425"/>
                  <a:pt x="120" y="467"/>
                </a:cubicBezTo>
                <a:cubicBezTo>
                  <a:pt x="155" y="453"/>
                  <a:pt x="141" y="467"/>
                  <a:pt x="183" y="446"/>
                </a:cubicBezTo>
                <a:cubicBezTo>
                  <a:pt x="233" y="425"/>
                  <a:pt x="247" y="418"/>
                  <a:pt x="247" y="418"/>
                </a:cubicBezTo>
                <a:cubicBezTo>
                  <a:pt x="247" y="375"/>
                  <a:pt x="247" y="375"/>
                  <a:pt x="247" y="375"/>
                </a:cubicBezTo>
                <a:cubicBezTo>
                  <a:pt x="247" y="375"/>
                  <a:pt x="226" y="361"/>
                  <a:pt x="219" y="319"/>
                </a:cubicBezTo>
                <a:cubicBezTo>
                  <a:pt x="212" y="326"/>
                  <a:pt x="205" y="304"/>
                  <a:pt x="205" y="297"/>
                </a:cubicBezTo>
                <a:cubicBezTo>
                  <a:pt x="205" y="283"/>
                  <a:pt x="198" y="255"/>
                  <a:pt x="212" y="255"/>
                </a:cubicBezTo>
                <a:cubicBezTo>
                  <a:pt x="212" y="234"/>
                  <a:pt x="212" y="220"/>
                  <a:pt x="212" y="205"/>
                </a:cubicBezTo>
                <a:cubicBezTo>
                  <a:pt x="212" y="177"/>
                  <a:pt x="247" y="135"/>
                  <a:pt x="297" y="135"/>
                </a:cubicBezTo>
                <a:cubicBezTo>
                  <a:pt x="360" y="135"/>
                  <a:pt x="381" y="177"/>
                  <a:pt x="389" y="205"/>
                </a:cubicBezTo>
                <a:cubicBezTo>
                  <a:pt x="389" y="220"/>
                  <a:pt x="389" y="234"/>
                  <a:pt x="381" y="255"/>
                </a:cubicBezTo>
                <a:cubicBezTo>
                  <a:pt x="396" y="255"/>
                  <a:pt x="389" y="283"/>
                  <a:pt x="389" y="297"/>
                </a:cubicBezTo>
                <a:cubicBezTo>
                  <a:pt x="389" y="304"/>
                  <a:pt x="389" y="326"/>
                  <a:pt x="374" y="319"/>
                </a:cubicBezTo>
                <a:cubicBezTo>
                  <a:pt x="367" y="361"/>
                  <a:pt x="353" y="375"/>
                  <a:pt x="353" y="375"/>
                </a:cubicBezTo>
                <a:cubicBezTo>
                  <a:pt x="353" y="418"/>
                  <a:pt x="353" y="418"/>
                  <a:pt x="353" y="418"/>
                </a:cubicBezTo>
                <a:cubicBezTo>
                  <a:pt x="353" y="418"/>
                  <a:pt x="367" y="425"/>
                  <a:pt x="410" y="446"/>
                </a:cubicBezTo>
                <a:cubicBezTo>
                  <a:pt x="459" y="467"/>
                  <a:pt x="445" y="453"/>
                  <a:pt x="480" y="467"/>
                </a:cubicBezTo>
                <a:cubicBezTo>
                  <a:pt x="523" y="425"/>
                  <a:pt x="544" y="368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Freeform 79"/>
          <p:cNvSpPr>
            <a:spLocks noEditPoints="1"/>
          </p:cNvSpPr>
          <p:nvPr/>
        </p:nvSpPr>
        <p:spPr bwMode="auto">
          <a:xfrm>
            <a:off x="6312629" y="3523235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3" name="Freeform 88"/>
          <p:cNvSpPr>
            <a:spLocks noChangeArrowheads="1"/>
          </p:cNvSpPr>
          <p:nvPr/>
        </p:nvSpPr>
        <p:spPr bwMode="auto">
          <a:xfrm>
            <a:off x="6050512" y="4063046"/>
            <a:ext cx="1027245" cy="1042354"/>
          </a:xfrm>
          <a:custGeom>
            <a:avLst/>
            <a:gdLst>
              <a:gd name="T0" fmla="*/ 38327818 w 601"/>
              <a:gd name="T1" fmla="*/ 78678142 h 609"/>
              <a:gd name="T2" fmla="*/ 38327818 w 601"/>
              <a:gd name="T3" fmla="*/ 78678142 h 609"/>
              <a:gd name="T4" fmla="*/ 0 w 601"/>
              <a:gd name="T5" fmla="*/ 39339251 h 609"/>
              <a:gd name="T6" fmla="*/ 38327818 w 601"/>
              <a:gd name="T7" fmla="*/ 0 h 609"/>
              <a:gd name="T8" fmla="*/ 77429787 w 601"/>
              <a:gd name="T9" fmla="*/ 39339251 h 609"/>
              <a:gd name="T10" fmla="*/ 38327818 w 601"/>
              <a:gd name="T11" fmla="*/ 78678142 h 609"/>
              <a:gd name="T12" fmla="*/ 38327818 w 601"/>
              <a:gd name="T13" fmla="*/ 7376244 h 609"/>
              <a:gd name="T14" fmla="*/ 38327818 w 601"/>
              <a:gd name="T15" fmla="*/ 7376244 h 609"/>
              <a:gd name="T16" fmla="*/ 7226723 w 601"/>
              <a:gd name="T17" fmla="*/ 39339251 h 609"/>
              <a:gd name="T18" fmla="*/ 15485886 w 601"/>
              <a:gd name="T19" fmla="*/ 60431965 h 609"/>
              <a:gd name="T20" fmla="*/ 23616083 w 601"/>
              <a:gd name="T21" fmla="*/ 57714571 h 609"/>
              <a:gd name="T22" fmla="*/ 31875246 w 601"/>
              <a:gd name="T23" fmla="*/ 54091380 h 609"/>
              <a:gd name="T24" fmla="*/ 31875246 w 601"/>
              <a:gd name="T25" fmla="*/ 48526731 h 609"/>
              <a:gd name="T26" fmla="*/ 28261705 w 601"/>
              <a:gd name="T27" fmla="*/ 41280349 h 609"/>
              <a:gd name="T28" fmla="*/ 26455114 w 601"/>
              <a:gd name="T29" fmla="*/ 38433453 h 609"/>
              <a:gd name="T30" fmla="*/ 27358589 w 601"/>
              <a:gd name="T31" fmla="*/ 32998307 h 609"/>
              <a:gd name="T32" fmla="*/ 27358589 w 601"/>
              <a:gd name="T33" fmla="*/ 26527860 h 609"/>
              <a:gd name="T34" fmla="*/ 38327818 w 601"/>
              <a:gd name="T35" fmla="*/ 17469523 h 609"/>
              <a:gd name="T36" fmla="*/ 50200163 w 601"/>
              <a:gd name="T37" fmla="*/ 26527860 h 609"/>
              <a:gd name="T38" fmla="*/ 49167722 w 601"/>
              <a:gd name="T39" fmla="*/ 32998307 h 609"/>
              <a:gd name="T40" fmla="*/ 50200163 w 601"/>
              <a:gd name="T41" fmla="*/ 38433453 h 609"/>
              <a:gd name="T42" fmla="*/ 48264607 w 601"/>
              <a:gd name="T43" fmla="*/ 41280349 h 609"/>
              <a:gd name="T44" fmla="*/ 45554541 w 601"/>
              <a:gd name="T45" fmla="*/ 48526731 h 609"/>
              <a:gd name="T46" fmla="*/ 45554541 w 601"/>
              <a:gd name="T47" fmla="*/ 54091380 h 609"/>
              <a:gd name="T48" fmla="*/ 52910229 w 601"/>
              <a:gd name="T49" fmla="*/ 57714571 h 609"/>
              <a:gd name="T50" fmla="*/ 61943901 w 601"/>
              <a:gd name="T51" fmla="*/ 60431965 h 609"/>
              <a:gd name="T52" fmla="*/ 70203064 w 601"/>
              <a:gd name="T53" fmla="*/ 39339251 h 609"/>
              <a:gd name="T54" fmla="*/ 38327818 w 601"/>
              <a:gd name="T55" fmla="*/ 7376244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1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304"/>
                </a:cubicBezTo>
                <a:cubicBezTo>
                  <a:pt x="600" y="474"/>
                  <a:pt x="466" y="608"/>
                  <a:pt x="297" y="608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70"/>
                  <a:pt x="56" y="304"/>
                </a:cubicBezTo>
                <a:cubicBezTo>
                  <a:pt x="56" y="368"/>
                  <a:pt x="78" y="425"/>
                  <a:pt x="120" y="467"/>
                </a:cubicBezTo>
                <a:cubicBezTo>
                  <a:pt x="155" y="453"/>
                  <a:pt x="141" y="467"/>
                  <a:pt x="183" y="446"/>
                </a:cubicBezTo>
                <a:cubicBezTo>
                  <a:pt x="233" y="425"/>
                  <a:pt x="247" y="418"/>
                  <a:pt x="247" y="418"/>
                </a:cubicBezTo>
                <a:cubicBezTo>
                  <a:pt x="247" y="375"/>
                  <a:pt x="247" y="375"/>
                  <a:pt x="247" y="375"/>
                </a:cubicBezTo>
                <a:cubicBezTo>
                  <a:pt x="247" y="375"/>
                  <a:pt x="226" y="361"/>
                  <a:pt x="219" y="319"/>
                </a:cubicBezTo>
                <a:cubicBezTo>
                  <a:pt x="212" y="326"/>
                  <a:pt x="205" y="304"/>
                  <a:pt x="205" y="297"/>
                </a:cubicBezTo>
                <a:cubicBezTo>
                  <a:pt x="205" y="283"/>
                  <a:pt x="198" y="255"/>
                  <a:pt x="212" y="255"/>
                </a:cubicBezTo>
                <a:cubicBezTo>
                  <a:pt x="212" y="234"/>
                  <a:pt x="212" y="220"/>
                  <a:pt x="212" y="205"/>
                </a:cubicBezTo>
                <a:cubicBezTo>
                  <a:pt x="212" y="177"/>
                  <a:pt x="247" y="135"/>
                  <a:pt x="297" y="135"/>
                </a:cubicBezTo>
                <a:cubicBezTo>
                  <a:pt x="360" y="135"/>
                  <a:pt x="381" y="177"/>
                  <a:pt x="389" y="205"/>
                </a:cubicBezTo>
                <a:cubicBezTo>
                  <a:pt x="389" y="220"/>
                  <a:pt x="389" y="234"/>
                  <a:pt x="381" y="255"/>
                </a:cubicBezTo>
                <a:cubicBezTo>
                  <a:pt x="396" y="255"/>
                  <a:pt x="389" y="283"/>
                  <a:pt x="389" y="297"/>
                </a:cubicBezTo>
                <a:cubicBezTo>
                  <a:pt x="389" y="304"/>
                  <a:pt x="389" y="326"/>
                  <a:pt x="374" y="319"/>
                </a:cubicBezTo>
                <a:cubicBezTo>
                  <a:pt x="367" y="361"/>
                  <a:pt x="353" y="375"/>
                  <a:pt x="353" y="375"/>
                </a:cubicBezTo>
                <a:cubicBezTo>
                  <a:pt x="353" y="418"/>
                  <a:pt x="353" y="418"/>
                  <a:pt x="353" y="418"/>
                </a:cubicBezTo>
                <a:cubicBezTo>
                  <a:pt x="353" y="418"/>
                  <a:pt x="367" y="425"/>
                  <a:pt x="410" y="446"/>
                </a:cubicBezTo>
                <a:cubicBezTo>
                  <a:pt x="459" y="467"/>
                  <a:pt x="445" y="453"/>
                  <a:pt x="480" y="467"/>
                </a:cubicBezTo>
                <a:cubicBezTo>
                  <a:pt x="523" y="425"/>
                  <a:pt x="544" y="368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6698444" y="3473982"/>
            <a:ext cx="462198" cy="53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0115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7" grpId="0" animBg="1"/>
      <p:bldP spid="1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6"/>
          <p:cNvSpPr>
            <a:spLocks noEditPoints="1"/>
          </p:cNvSpPr>
          <p:nvPr/>
        </p:nvSpPr>
        <p:spPr bwMode="auto">
          <a:xfrm>
            <a:off x="11119054" y="737805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0891224" y="1525401"/>
            <a:ext cx="953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Advice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319520" y="1501589"/>
            <a:ext cx="55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L. Nunes and E. Oliveira, “On Learning by Exchanging Advice,” Proc. Artif. Intell. Simul. Behav. Conv. Symp. Adapt. agents multi-agent Syst. (AISB/AAMAS-II), Imp. Coll. london, vol. cs.LG/0203, pp. 583–599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1131" y="737805"/>
            <a:ext cx="4745708" cy="5766387"/>
            <a:chOff x="671131" y="737805"/>
            <a:chExt cx="4745708" cy="5766387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418882" y="3601618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2" name="TextBox 31"/>
            <p:cNvSpPr txBox="1"/>
            <p:nvPr/>
          </p:nvSpPr>
          <p:spPr>
            <a:xfrm>
              <a:off x="1482220" y="74432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71131" y="1287300"/>
              <a:ext cx="381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headEnd type="oval"/>
              <a:tailEnd type="none"/>
            </a:ln>
          </p:spPr>
        </p:cxnSp>
        <p:cxnSp>
          <p:nvCxnSpPr>
            <p:cNvPr id="35" name="Straight Connector 34"/>
            <p:cNvCxnSpPr/>
            <p:nvPr/>
          </p:nvCxnSpPr>
          <p:spPr>
            <a:xfrm>
              <a:off x="1446239" y="2437865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7" name="Arc 36"/>
            <p:cNvSpPr/>
            <p:nvPr/>
          </p:nvSpPr>
          <p:spPr>
            <a:xfrm>
              <a:off x="3932867" y="1285955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887272" y="2435641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2324469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91390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5138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1726483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446239" y="4758152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57" name="Arc 56"/>
            <p:cNvSpPr/>
            <p:nvPr/>
          </p:nvSpPr>
          <p:spPr>
            <a:xfrm>
              <a:off x="3932867" y="3601540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1420839" y="5921444"/>
              <a:ext cx="399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</p:cxnSp>
        <p:sp>
          <p:nvSpPr>
            <p:cNvPr id="71" name="Arc 70"/>
            <p:cNvSpPr/>
            <p:nvPr/>
          </p:nvSpPr>
          <p:spPr>
            <a:xfrm flipH="1">
              <a:off x="887272" y="4758579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34322" y="13970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42705" y="74206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39542" y="140966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1" name="Oval 42"/>
            <p:cNvSpPr>
              <a:spLocks noChangeArrowheads="1"/>
            </p:cNvSpPr>
            <p:nvPr/>
          </p:nvSpPr>
          <p:spPr bwMode="auto">
            <a:xfrm>
              <a:off x="41046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29685" y="737805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56753" y="190214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2324469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91390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42"/>
            <p:cNvSpPr>
              <a:spLocks noChangeArrowheads="1"/>
            </p:cNvSpPr>
            <p:nvPr/>
          </p:nvSpPr>
          <p:spPr bwMode="auto">
            <a:xfrm>
              <a:off x="35138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42"/>
            <p:cNvSpPr>
              <a:spLocks noChangeArrowheads="1"/>
            </p:cNvSpPr>
            <p:nvPr/>
          </p:nvSpPr>
          <p:spPr bwMode="auto">
            <a:xfrm>
              <a:off x="1726483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34811" y="256711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643194" y="1912096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240031" y="257969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86" name="Oval 42"/>
            <p:cNvSpPr>
              <a:spLocks noChangeArrowheads="1"/>
            </p:cNvSpPr>
            <p:nvPr/>
          </p:nvSpPr>
          <p:spPr bwMode="auto">
            <a:xfrm>
              <a:off x="41046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30174" y="190783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483377" y="30704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1" name="Oval 42"/>
            <p:cNvSpPr>
              <a:spLocks noChangeArrowheads="1"/>
            </p:cNvSpPr>
            <p:nvPr/>
          </p:nvSpPr>
          <p:spPr bwMode="auto">
            <a:xfrm>
              <a:off x="2324469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291390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42"/>
            <p:cNvSpPr>
              <a:spLocks noChangeArrowheads="1"/>
            </p:cNvSpPr>
            <p:nvPr/>
          </p:nvSpPr>
          <p:spPr bwMode="auto">
            <a:xfrm>
              <a:off x="35138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42"/>
            <p:cNvSpPr>
              <a:spLocks noChangeArrowheads="1"/>
            </p:cNvSpPr>
            <p:nvPr/>
          </p:nvSpPr>
          <p:spPr bwMode="auto">
            <a:xfrm>
              <a:off x="1726483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61435" y="373544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643194" y="3080421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266655" y="374802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8" name="Oval 42"/>
            <p:cNvSpPr>
              <a:spLocks noChangeArrowheads="1"/>
            </p:cNvSpPr>
            <p:nvPr/>
          </p:nvSpPr>
          <p:spPr bwMode="auto">
            <a:xfrm>
              <a:off x="41046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856798" y="307616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6753" y="42183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2324469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101"/>
            <p:cNvSpPr>
              <a:spLocks noChangeArrowheads="1"/>
            </p:cNvSpPr>
            <p:nvPr/>
          </p:nvSpPr>
          <p:spPr bwMode="auto">
            <a:xfrm>
              <a:off x="291390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2"/>
            <p:cNvSpPr>
              <a:spLocks noChangeArrowheads="1"/>
            </p:cNvSpPr>
            <p:nvPr/>
          </p:nvSpPr>
          <p:spPr bwMode="auto">
            <a:xfrm>
              <a:off x="35138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2"/>
            <p:cNvSpPr>
              <a:spLocks noChangeArrowheads="1"/>
            </p:cNvSpPr>
            <p:nvPr/>
          </p:nvSpPr>
          <p:spPr bwMode="auto">
            <a:xfrm>
              <a:off x="1726483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034811" y="488335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616570" y="4228336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240031" y="489593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8" name="Oval 42"/>
            <p:cNvSpPr>
              <a:spLocks noChangeArrowheads="1"/>
            </p:cNvSpPr>
            <p:nvPr/>
          </p:nvSpPr>
          <p:spPr bwMode="auto">
            <a:xfrm>
              <a:off x="41046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830174" y="422407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443323" y="540952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6" name="Oval 42"/>
            <p:cNvSpPr>
              <a:spLocks noChangeArrowheads="1"/>
            </p:cNvSpPr>
            <p:nvPr/>
          </p:nvSpPr>
          <p:spPr bwMode="auto">
            <a:xfrm>
              <a:off x="2324469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1390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42"/>
            <p:cNvSpPr>
              <a:spLocks noChangeArrowheads="1"/>
            </p:cNvSpPr>
            <p:nvPr/>
          </p:nvSpPr>
          <p:spPr bwMode="auto">
            <a:xfrm>
              <a:off x="35138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42"/>
            <p:cNvSpPr>
              <a:spLocks noChangeArrowheads="1"/>
            </p:cNvSpPr>
            <p:nvPr/>
          </p:nvSpPr>
          <p:spPr bwMode="auto">
            <a:xfrm>
              <a:off x="1726483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21381" y="607449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603140" y="5419469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226601" y="60870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3" name="Oval 42"/>
            <p:cNvSpPr>
              <a:spLocks noChangeArrowheads="1"/>
            </p:cNvSpPr>
            <p:nvPr/>
          </p:nvSpPr>
          <p:spPr bwMode="auto">
            <a:xfrm>
              <a:off x="41046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816744" y="541521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5" name="Oval 42"/>
            <p:cNvSpPr>
              <a:spLocks noChangeArrowheads="1"/>
            </p:cNvSpPr>
            <p:nvPr/>
          </p:nvSpPr>
          <p:spPr bwMode="auto">
            <a:xfrm>
              <a:off x="4698944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434833" y="610408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12</a:t>
            </a:fld>
            <a:endParaRPr lang="fa-IR"/>
          </a:p>
        </p:txBody>
      </p:sp>
      <p:sp>
        <p:nvSpPr>
          <p:cNvPr id="152" name="Freeform 66"/>
          <p:cNvSpPr>
            <a:spLocks noEditPoints="1"/>
          </p:cNvSpPr>
          <p:nvPr/>
        </p:nvSpPr>
        <p:spPr bwMode="auto">
          <a:xfrm>
            <a:off x="2166779" y="2906564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Title 1"/>
          <p:cNvSpPr>
            <a:spLocks noGrp="1"/>
          </p:cNvSpPr>
          <p:nvPr>
            <p:ph type="title"/>
          </p:nvPr>
        </p:nvSpPr>
        <p:spPr>
          <a:xfrm>
            <a:off x="7320148" y="588477"/>
            <a:ext cx="1578744" cy="913112"/>
          </a:xfrm>
        </p:spPr>
        <p:txBody>
          <a:bodyPr/>
          <a:lstStyle/>
          <a:p>
            <a:pPr algn="ctr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پند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3" name="Freeform 66"/>
          <p:cNvSpPr>
            <a:spLocks noEditPoints="1"/>
          </p:cNvSpPr>
          <p:nvPr/>
        </p:nvSpPr>
        <p:spPr bwMode="auto">
          <a:xfrm>
            <a:off x="11119054" y="3318605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0803217" y="4108176"/>
            <a:ext cx="13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Blackboard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319520" y="4046530"/>
            <a:ext cx="5571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Y. Yang, Y. Tian, and H. Mei, “Cooperative Q Learning Based on Blackboard Architecture,” in 2007 International Conference on Computational Intelligence and Security Workshops (CISW 2007), 2007, pp. 224–227.</a:t>
            </a: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5542484" y="3226011"/>
            <a:ext cx="5225212" cy="91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 rtl="1"/>
            <a:r>
              <a:rPr lang="fa-IR" sz="3200" kern="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مبتنی بر پختگی سیاست</a:t>
            </a:r>
            <a:endParaRPr lang="fa-IR" sz="3200" kern="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80" name="Freeform 66"/>
          <p:cNvSpPr>
            <a:spLocks noEditPoints="1"/>
          </p:cNvSpPr>
          <p:nvPr/>
        </p:nvSpPr>
        <p:spPr bwMode="auto">
          <a:xfrm>
            <a:off x="3366659" y="4036559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8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/>
      <p:bldP spid="152" grpId="0" animBg="1"/>
      <p:bldP spid="73" grpId="0" animBg="1"/>
      <p:bldP spid="77" grpId="0"/>
      <p:bldP spid="78" grpId="0"/>
      <p:bldP spid="79" grpId="0"/>
      <p:bldP spid="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/>
          <p:cNvCxnSpPr/>
          <p:nvPr/>
        </p:nvCxnSpPr>
        <p:spPr>
          <a:xfrm>
            <a:off x="1418882" y="3601618"/>
            <a:ext cx="3132000" cy="0"/>
          </a:xfrm>
          <a:prstGeom prst="line">
            <a:avLst/>
          </a:prstGeom>
          <a:noFill/>
          <a:ln w="50800">
            <a:solidFill>
              <a:schemeClr val="accent1"/>
            </a:solidFill>
            <a:tailEnd type="none"/>
          </a:ln>
        </p:spPr>
      </p:cxnSp>
      <p:sp>
        <p:nvSpPr>
          <p:cNvPr id="32" name="TextBox 31"/>
          <p:cNvSpPr txBox="1"/>
          <p:nvPr/>
        </p:nvSpPr>
        <p:spPr>
          <a:xfrm>
            <a:off x="1482220" y="744322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1991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71131" y="1287300"/>
            <a:ext cx="3816000" cy="0"/>
          </a:xfrm>
          <a:prstGeom prst="line">
            <a:avLst/>
          </a:prstGeom>
          <a:noFill/>
          <a:ln w="50800">
            <a:solidFill>
              <a:schemeClr val="accent1"/>
            </a:solidFill>
            <a:headEnd type="oval"/>
            <a:tailEnd type="none"/>
          </a:ln>
        </p:spPr>
      </p:cxnSp>
      <p:cxnSp>
        <p:nvCxnSpPr>
          <p:cNvPr id="35" name="Straight Connector 34"/>
          <p:cNvCxnSpPr/>
          <p:nvPr/>
        </p:nvCxnSpPr>
        <p:spPr>
          <a:xfrm>
            <a:off x="1446239" y="2437865"/>
            <a:ext cx="3132000" cy="0"/>
          </a:xfrm>
          <a:prstGeom prst="line">
            <a:avLst/>
          </a:prstGeom>
          <a:noFill/>
          <a:ln w="50800">
            <a:solidFill>
              <a:schemeClr val="accent1"/>
            </a:solidFill>
            <a:tailEnd type="none"/>
          </a:ln>
        </p:spPr>
      </p:cxnSp>
      <p:sp>
        <p:nvSpPr>
          <p:cNvPr id="37" name="Arc 36"/>
          <p:cNvSpPr/>
          <p:nvPr/>
        </p:nvSpPr>
        <p:spPr>
          <a:xfrm>
            <a:off x="3932867" y="1285955"/>
            <a:ext cx="1165195" cy="1156000"/>
          </a:xfrm>
          <a:prstGeom prst="arc">
            <a:avLst>
              <a:gd name="adj1" fmla="val 15919140"/>
              <a:gd name="adj2" fmla="val 5171460"/>
            </a:avLst>
          </a:prstGeom>
          <a:noFill/>
          <a:ln w="5080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Arc 37"/>
          <p:cNvSpPr/>
          <p:nvPr/>
        </p:nvSpPr>
        <p:spPr>
          <a:xfrm flipH="1">
            <a:off x="887272" y="2435641"/>
            <a:ext cx="1165195" cy="1165195"/>
          </a:xfrm>
          <a:prstGeom prst="arc">
            <a:avLst>
              <a:gd name="adj1" fmla="val 16200000"/>
              <a:gd name="adj2" fmla="val 5171460"/>
            </a:avLst>
          </a:prstGeom>
          <a:noFill/>
          <a:ln w="5080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Oval 42"/>
          <p:cNvSpPr>
            <a:spLocks noChangeArrowheads="1"/>
          </p:cNvSpPr>
          <p:nvPr/>
        </p:nvSpPr>
        <p:spPr bwMode="auto">
          <a:xfrm>
            <a:off x="2324469" y="1191250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2913902" y="1191250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Oval 42"/>
          <p:cNvSpPr>
            <a:spLocks noChangeArrowheads="1"/>
          </p:cNvSpPr>
          <p:nvPr/>
        </p:nvSpPr>
        <p:spPr bwMode="auto">
          <a:xfrm>
            <a:off x="3513862" y="1191250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Oval 42"/>
          <p:cNvSpPr>
            <a:spLocks noChangeArrowheads="1"/>
          </p:cNvSpPr>
          <p:nvPr/>
        </p:nvSpPr>
        <p:spPr bwMode="auto">
          <a:xfrm>
            <a:off x="1726483" y="1191250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446239" y="4758152"/>
            <a:ext cx="3132000" cy="0"/>
          </a:xfrm>
          <a:prstGeom prst="line">
            <a:avLst/>
          </a:prstGeom>
          <a:noFill/>
          <a:ln w="50800">
            <a:solidFill>
              <a:schemeClr val="accent1"/>
            </a:solidFill>
            <a:tailEnd type="none"/>
          </a:ln>
        </p:spPr>
      </p:cxnSp>
      <p:sp>
        <p:nvSpPr>
          <p:cNvPr id="57" name="Arc 56"/>
          <p:cNvSpPr/>
          <p:nvPr/>
        </p:nvSpPr>
        <p:spPr>
          <a:xfrm>
            <a:off x="3932867" y="3601540"/>
            <a:ext cx="1165195" cy="1156000"/>
          </a:xfrm>
          <a:prstGeom prst="arc">
            <a:avLst>
              <a:gd name="adj1" fmla="val 15919140"/>
              <a:gd name="adj2" fmla="val 5171460"/>
            </a:avLst>
          </a:prstGeom>
          <a:noFill/>
          <a:ln w="5080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1420839" y="5921444"/>
            <a:ext cx="3996000" cy="0"/>
          </a:xfrm>
          <a:prstGeom prst="line">
            <a:avLst/>
          </a:prstGeom>
          <a:noFill/>
          <a:ln w="50800">
            <a:solidFill>
              <a:schemeClr val="accent1"/>
            </a:solidFill>
            <a:tailEnd type="triangle"/>
          </a:ln>
        </p:spPr>
      </p:cxnSp>
      <p:sp>
        <p:nvSpPr>
          <p:cNvPr id="71" name="Arc 70"/>
          <p:cNvSpPr/>
          <p:nvPr/>
        </p:nvSpPr>
        <p:spPr>
          <a:xfrm flipH="1">
            <a:off x="887272" y="4758579"/>
            <a:ext cx="1165195" cy="1165195"/>
          </a:xfrm>
          <a:prstGeom prst="arc">
            <a:avLst>
              <a:gd name="adj1" fmla="val 16200000"/>
              <a:gd name="adj2" fmla="val 5171460"/>
            </a:avLst>
          </a:prstGeom>
          <a:noFill/>
          <a:ln w="5080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034322" y="1397087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1992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42705" y="742064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1993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39542" y="1409667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1994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51" name="Oval 42"/>
          <p:cNvSpPr>
            <a:spLocks noChangeArrowheads="1"/>
          </p:cNvSpPr>
          <p:nvPr/>
        </p:nvSpPr>
        <p:spPr bwMode="auto">
          <a:xfrm>
            <a:off x="4104662" y="1191250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829685" y="737805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1995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56753" y="1902147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2000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66" name="Oval 42"/>
          <p:cNvSpPr>
            <a:spLocks noChangeArrowheads="1"/>
          </p:cNvSpPr>
          <p:nvPr/>
        </p:nvSpPr>
        <p:spPr bwMode="auto">
          <a:xfrm>
            <a:off x="2324469" y="2341815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2913902" y="2341815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Oval 42"/>
          <p:cNvSpPr>
            <a:spLocks noChangeArrowheads="1"/>
          </p:cNvSpPr>
          <p:nvPr/>
        </p:nvSpPr>
        <p:spPr bwMode="auto">
          <a:xfrm>
            <a:off x="3513862" y="2341815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Oval 42"/>
          <p:cNvSpPr>
            <a:spLocks noChangeArrowheads="1"/>
          </p:cNvSpPr>
          <p:nvPr/>
        </p:nvSpPr>
        <p:spPr bwMode="auto">
          <a:xfrm>
            <a:off x="1726483" y="2341815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2034811" y="2567119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1999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643194" y="1912096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1998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40031" y="2579699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1997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86" name="Oval 42"/>
          <p:cNvSpPr>
            <a:spLocks noChangeArrowheads="1"/>
          </p:cNvSpPr>
          <p:nvPr/>
        </p:nvSpPr>
        <p:spPr bwMode="auto">
          <a:xfrm>
            <a:off x="4104662" y="2341815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3830174" y="1907837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1996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483377" y="3070472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2001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91" name="Oval 42"/>
          <p:cNvSpPr>
            <a:spLocks noChangeArrowheads="1"/>
          </p:cNvSpPr>
          <p:nvPr/>
        </p:nvSpPr>
        <p:spPr bwMode="auto">
          <a:xfrm>
            <a:off x="2324469" y="3505568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Oval 91"/>
          <p:cNvSpPr>
            <a:spLocks noChangeArrowheads="1"/>
          </p:cNvSpPr>
          <p:nvPr/>
        </p:nvSpPr>
        <p:spPr bwMode="auto">
          <a:xfrm>
            <a:off x="2913902" y="3505568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Oval 42"/>
          <p:cNvSpPr>
            <a:spLocks noChangeArrowheads="1"/>
          </p:cNvSpPr>
          <p:nvPr/>
        </p:nvSpPr>
        <p:spPr bwMode="auto">
          <a:xfrm>
            <a:off x="3513862" y="3505568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Oval 42"/>
          <p:cNvSpPr>
            <a:spLocks noChangeArrowheads="1"/>
          </p:cNvSpPr>
          <p:nvPr/>
        </p:nvSpPr>
        <p:spPr bwMode="auto">
          <a:xfrm>
            <a:off x="1726483" y="3505568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2061435" y="3735444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2002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643194" y="3080421"/>
            <a:ext cx="73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2003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266655" y="3748024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2004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98" name="Oval 42"/>
          <p:cNvSpPr>
            <a:spLocks noChangeArrowheads="1"/>
          </p:cNvSpPr>
          <p:nvPr/>
        </p:nvSpPr>
        <p:spPr bwMode="auto">
          <a:xfrm>
            <a:off x="4104662" y="3505568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3856798" y="3076162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2005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456753" y="4218387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2010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01" name="Oval 42"/>
          <p:cNvSpPr>
            <a:spLocks noChangeArrowheads="1"/>
          </p:cNvSpPr>
          <p:nvPr/>
        </p:nvSpPr>
        <p:spPr bwMode="auto">
          <a:xfrm>
            <a:off x="2324469" y="4662102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Oval 101"/>
          <p:cNvSpPr>
            <a:spLocks noChangeArrowheads="1"/>
          </p:cNvSpPr>
          <p:nvPr/>
        </p:nvSpPr>
        <p:spPr bwMode="auto">
          <a:xfrm>
            <a:off x="2913902" y="4662102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Oval 42"/>
          <p:cNvSpPr>
            <a:spLocks noChangeArrowheads="1"/>
          </p:cNvSpPr>
          <p:nvPr/>
        </p:nvSpPr>
        <p:spPr bwMode="auto">
          <a:xfrm>
            <a:off x="3513862" y="4662102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Oval 42"/>
          <p:cNvSpPr>
            <a:spLocks noChangeArrowheads="1"/>
          </p:cNvSpPr>
          <p:nvPr/>
        </p:nvSpPr>
        <p:spPr bwMode="auto">
          <a:xfrm>
            <a:off x="1726483" y="4662102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2034811" y="4883359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2009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616570" y="4228336"/>
            <a:ext cx="73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2008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40031" y="4895939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2007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08" name="Oval 42"/>
          <p:cNvSpPr>
            <a:spLocks noChangeArrowheads="1"/>
          </p:cNvSpPr>
          <p:nvPr/>
        </p:nvSpPr>
        <p:spPr bwMode="auto">
          <a:xfrm>
            <a:off x="4104662" y="4662102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3830174" y="4224077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2006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443323" y="5409520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2011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16" name="Oval 42"/>
          <p:cNvSpPr>
            <a:spLocks noChangeArrowheads="1"/>
          </p:cNvSpPr>
          <p:nvPr/>
        </p:nvSpPr>
        <p:spPr bwMode="auto">
          <a:xfrm>
            <a:off x="2324469" y="5825394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Oval 116"/>
          <p:cNvSpPr>
            <a:spLocks noChangeArrowheads="1"/>
          </p:cNvSpPr>
          <p:nvPr/>
        </p:nvSpPr>
        <p:spPr bwMode="auto">
          <a:xfrm>
            <a:off x="2913902" y="5825394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Oval 42"/>
          <p:cNvSpPr>
            <a:spLocks noChangeArrowheads="1"/>
          </p:cNvSpPr>
          <p:nvPr/>
        </p:nvSpPr>
        <p:spPr bwMode="auto">
          <a:xfrm>
            <a:off x="3513862" y="5825394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Oval 42"/>
          <p:cNvSpPr>
            <a:spLocks noChangeArrowheads="1"/>
          </p:cNvSpPr>
          <p:nvPr/>
        </p:nvSpPr>
        <p:spPr bwMode="auto">
          <a:xfrm>
            <a:off x="1726483" y="5825394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2021381" y="6074492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2012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603140" y="5419469"/>
            <a:ext cx="732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2013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226601" y="6087072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2014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23" name="Oval 42"/>
          <p:cNvSpPr>
            <a:spLocks noChangeArrowheads="1"/>
          </p:cNvSpPr>
          <p:nvPr/>
        </p:nvSpPr>
        <p:spPr bwMode="auto">
          <a:xfrm>
            <a:off x="4104662" y="5825394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3816744" y="5415210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2015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125" name="Oval 42"/>
          <p:cNvSpPr>
            <a:spLocks noChangeArrowheads="1"/>
          </p:cNvSpPr>
          <p:nvPr/>
        </p:nvSpPr>
        <p:spPr bwMode="auto">
          <a:xfrm>
            <a:off x="4698944" y="5825394"/>
            <a:ext cx="178044" cy="192101"/>
          </a:xfrm>
          <a:prstGeom prst="ellipse">
            <a:avLst/>
          </a:prstGeom>
          <a:solidFill>
            <a:srgbClr val="E2E2E2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4434833" y="6104082"/>
            <a:ext cx="70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rPr>
              <a:t>2016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13</a:t>
            </a:fld>
            <a:endParaRPr lang="fa-IR"/>
          </a:p>
        </p:txBody>
      </p:sp>
      <p:sp>
        <p:nvSpPr>
          <p:cNvPr id="162" name="Freeform 66"/>
          <p:cNvSpPr>
            <a:spLocks noEditPoints="1"/>
          </p:cNvSpPr>
          <p:nvPr/>
        </p:nvSpPr>
        <p:spPr bwMode="auto">
          <a:xfrm>
            <a:off x="2793371" y="5272961"/>
            <a:ext cx="428562" cy="648483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66"/>
          <p:cNvSpPr>
            <a:spLocks noEditPoints="1"/>
          </p:cNvSpPr>
          <p:nvPr/>
        </p:nvSpPr>
        <p:spPr bwMode="auto">
          <a:xfrm>
            <a:off x="11119054" y="737805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TextBox 165"/>
          <p:cNvSpPr txBox="1"/>
          <p:nvPr/>
        </p:nvSpPr>
        <p:spPr>
          <a:xfrm>
            <a:off x="10717489" y="1527376"/>
            <a:ext cx="1300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MCE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384767" y="1504789"/>
            <a:ext cx="55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E. Pakizeh, M. Palhang, and M. M. Pedram, “Multi-criteria expertness based cooperative Q-learning,”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Appl. Intell.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vol. 39, no. 1, pp. 28–40, Jul. 2013.</a:t>
            </a:r>
            <a:endParaRPr lang="fa-IR" dirty="0"/>
          </a:p>
        </p:txBody>
      </p:sp>
      <p:sp>
        <p:nvSpPr>
          <p:cNvPr id="168" name="Title 1"/>
          <p:cNvSpPr txBox="1">
            <a:spLocks/>
          </p:cNvSpPr>
          <p:nvPr/>
        </p:nvSpPr>
        <p:spPr>
          <a:xfrm>
            <a:off x="5817849" y="645211"/>
            <a:ext cx="4713836" cy="91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fa-IR" sz="4400" dirty="0">
                <a:latin typeface="Iranian Sans" panose="01000500000000020002" pitchFamily="2" charset="-78"/>
                <a:cs typeface="Iranian Sans" panose="01000500000000020002" pitchFamily="2" charset="-78"/>
              </a:rPr>
              <a:t>خبرگی چند </a:t>
            </a:r>
            <a:r>
              <a:rPr lang="fa-IR" sz="4400" dirty="0" err="1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معیاره</a:t>
            </a:r>
            <a:endParaRPr lang="fa-IR" sz="4400" kern="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9" name="Freeform 88"/>
          <p:cNvSpPr>
            <a:spLocks noChangeArrowheads="1"/>
          </p:cNvSpPr>
          <p:nvPr/>
        </p:nvSpPr>
        <p:spPr bwMode="auto">
          <a:xfrm>
            <a:off x="9926582" y="4063046"/>
            <a:ext cx="1027244" cy="1042354"/>
          </a:xfrm>
          <a:custGeom>
            <a:avLst/>
            <a:gdLst>
              <a:gd name="T0" fmla="*/ 38327818 w 601"/>
              <a:gd name="T1" fmla="*/ 78678142 h 609"/>
              <a:gd name="T2" fmla="*/ 38327818 w 601"/>
              <a:gd name="T3" fmla="*/ 78678142 h 609"/>
              <a:gd name="T4" fmla="*/ 0 w 601"/>
              <a:gd name="T5" fmla="*/ 39339251 h 609"/>
              <a:gd name="T6" fmla="*/ 38327818 w 601"/>
              <a:gd name="T7" fmla="*/ 0 h 609"/>
              <a:gd name="T8" fmla="*/ 77429787 w 601"/>
              <a:gd name="T9" fmla="*/ 39339251 h 609"/>
              <a:gd name="T10" fmla="*/ 38327818 w 601"/>
              <a:gd name="T11" fmla="*/ 78678142 h 609"/>
              <a:gd name="T12" fmla="*/ 38327818 w 601"/>
              <a:gd name="T13" fmla="*/ 7376244 h 609"/>
              <a:gd name="T14" fmla="*/ 38327818 w 601"/>
              <a:gd name="T15" fmla="*/ 7376244 h 609"/>
              <a:gd name="T16" fmla="*/ 7226723 w 601"/>
              <a:gd name="T17" fmla="*/ 39339251 h 609"/>
              <a:gd name="T18" fmla="*/ 15485886 w 601"/>
              <a:gd name="T19" fmla="*/ 60431965 h 609"/>
              <a:gd name="T20" fmla="*/ 23616083 w 601"/>
              <a:gd name="T21" fmla="*/ 57714571 h 609"/>
              <a:gd name="T22" fmla="*/ 31875246 w 601"/>
              <a:gd name="T23" fmla="*/ 54091380 h 609"/>
              <a:gd name="T24" fmla="*/ 31875246 w 601"/>
              <a:gd name="T25" fmla="*/ 48526731 h 609"/>
              <a:gd name="T26" fmla="*/ 28261705 w 601"/>
              <a:gd name="T27" fmla="*/ 41280349 h 609"/>
              <a:gd name="T28" fmla="*/ 26455114 w 601"/>
              <a:gd name="T29" fmla="*/ 38433453 h 609"/>
              <a:gd name="T30" fmla="*/ 27358589 w 601"/>
              <a:gd name="T31" fmla="*/ 32998307 h 609"/>
              <a:gd name="T32" fmla="*/ 27358589 w 601"/>
              <a:gd name="T33" fmla="*/ 26527860 h 609"/>
              <a:gd name="T34" fmla="*/ 38327818 w 601"/>
              <a:gd name="T35" fmla="*/ 17469523 h 609"/>
              <a:gd name="T36" fmla="*/ 50200163 w 601"/>
              <a:gd name="T37" fmla="*/ 26527860 h 609"/>
              <a:gd name="T38" fmla="*/ 49167722 w 601"/>
              <a:gd name="T39" fmla="*/ 32998307 h 609"/>
              <a:gd name="T40" fmla="*/ 50200163 w 601"/>
              <a:gd name="T41" fmla="*/ 38433453 h 609"/>
              <a:gd name="T42" fmla="*/ 48264607 w 601"/>
              <a:gd name="T43" fmla="*/ 41280349 h 609"/>
              <a:gd name="T44" fmla="*/ 45554541 w 601"/>
              <a:gd name="T45" fmla="*/ 48526731 h 609"/>
              <a:gd name="T46" fmla="*/ 45554541 w 601"/>
              <a:gd name="T47" fmla="*/ 54091380 h 609"/>
              <a:gd name="T48" fmla="*/ 52910229 w 601"/>
              <a:gd name="T49" fmla="*/ 57714571 h 609"/>
              <a:gd name="T50" fmla="*/ 61943901 w 601"/>
              <a:gd name="T51" fmla="*/ 60431965 h 609"/>
              <a:gd name="T52" fmla="*/ 70203064 w 601"/>
              <a:gd name="T53" fmla="*/ 39339251 h 609"/>
              <a:gd name="T54" fmla="*/ 38327818 w 601"/>
              <a:gd name="T55" fmla="*/ 7376244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1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304"/>
                </a:cubicBezTo>
                <a:cubicBezTo>
                  <a:pt x="600" y="474"/>
                  <a:pt x="466" y="608"/>
                  <a:pt x="297" y="608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70"/>
                  <a:pt x="56" y="304"/>
                </a:cubicBezTo>
                <a:cubicBezTo>
                  <a:pt x="56" y="368"/>
                  <a:pt x="78" y="425"/>
                  <a:pt x="120" y="467"/>
                </a:cubicBezTo>
                <a:cubicBezTo>
                  <a:pt x="155" y="453"/>
                  <a:pt x="141" y="467"/>
                  <a:pt x="183" y="446"/>
                </a:cubicBezTo>
                <a:cubicBezTo>
                  <a:pt x="233" y="425"/>
                  <a:pt x="247" y="418"/>
                  <a:pt x="247" y="418"/>
                </a:cubicBezTo>
                <a:cubicBezTo>
                  <a:pt x="247" y="375"/>
                  <a:pt x="247" y="375"/>
                  <a:pt x="247" y="375"/>
                </a:cubicBezTo>
                <a:cubicBezTo>
                  <a:pt x="247" y="375"/>
                  <a:pt x="226" y="361"/>
                  <a:pt x="219" y="319"/>
                </a:cubicBezTo>
                <a:cubicBezTo>
                  <a:pt x="212" y="326"/>
                  <a:pt x="205" y="304"/>
                  <a:pt x="205" y="297"/>
                </a:cubicBezTo>
                <a:cubicBezTo>
                  <a:pt x="205" y="283"/>
                  <a:pt x="198" y="255"/>
                  <a:pt x="212" y="255"/>
                </a:cubicBezTo>
                <a:cubicBezTo>
                  <a:pt x="212" y="234"/>
                  <a:pt x="212" y="220"/>
                  <a:pt x="212" y="205"/>
                </a:cubicBezTo>
                <a:cubicBezTo>
                  <a:pt x="212" y="177"/>
                  <a:pt x="247" y="135"/>
                  <a:pt x="297" y="135"/>
                </a:cubicBezTo>
                <a:cubicBezTo>
                  <a:pt x="360" y="135"/>
                  <a:pt x="381" y="177"/>
                  <a:pt x="389" y="205"/>
                </a:cubicBezTo>
                <a:cubicBezTo>
                  <a:pt x="389" y="220"/>
                  <a:pt x="389" y="234"/>
                  <a:pt x="381" y="255"/>
                </a:cubicBezTo>
                <a:cubicBezTo>
                  <a:pt x="396" y="255"/>
                  <a:pt x="389" y="283"/>
                  <a:pt x="389" y="297"/>
                </a:cubicBezTo>
                <a:cubicBezTo>
                  <a:pt x="389" y="304"/>
                  <a:pt x="389" y="326"/>
                  <a:pt x="374" y="319"/>
                </a:cubicBezTo>
                <a:cubicBezTo>
                  <a:pt x="367" y="361"/>
                  <a:pt x="353" y="375"/>
                  <a:pt x="353" y="375"/>
                </a:cubicBezTo>
                <a:cubicBezTo>
                  <a:pt x="353" y="418"/>
                  <a:pt x="353" y="418"/>
                  <a:pt x="353" y="418"/>
                </a:cubicBezTo>
                <a:cubicBezTo>
                  <a:pt x="353" y="418"/>
                  <a:pt x="367" y="425"/>
                  <a:pt x="410" y="446"/>
                </a:cubicBezTo>
                <a:cubicBezTo>
                  <a:pt x="459" y="467"/>
                  <a:pt x="445" y="453"/>
                  <a:pt x="480" y="467"/>
                </a:cubicBezTo>
                <a:cubicBezTo>
                  <a:pt x="523" y="425"/>
                  <a:pt x="544" y="368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Freeform 79"/>
          <p:cNvSpPr>
            <a:spLocks noEditPoints="1"/>
          </p:cNvSpPr>
          <p:nvPr/>
        </p:nvSpPr>
        <p:spPr bwMode="auto">
          <a:xfrm>
            <a:off x="8250660" y="3523235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2" name="Freeform 81"/>
          <p:cNvSpPr>
            <a:spLocks noChangeArrowheads="1"/>
          </p:cNvSpPr>
          <p:nvPr/>
        </p:nvSpPr>
        <p:spPr bwMode="auto">
          <a:xfrm>
            <a:off x="7988543" y="4063046"/>
            <a:ext cx="1027244" cy="1042354"/>
          </a:xfrm>
          <a:custGeom>
            <a:avLst/>
            <a:gdLst>
              <a:gd name="T0" fmla="*/ 38327818 w 601"/>
              <a:gd name="T1" fmla="*/ 78678142 h 609"/>
              <a:gd name="T2" fmla="*/ 38327818 w 601"/>
              <a:gd name="T3" fmla="*/ 78678142 h 609"/>
              <a:gd name="T4" fmla="*/ 0 w 601"/>
              <a:gd name="T5" fmla="*/ 39339251 h 609"/>
              <a:gd name="T6" fmla="*/ 38327818 w 601"/>
              <a:gd name="T7" fmla="*/ 0 h 609"/>
              <a:gd name="T8" fmla="*/ 77429787 w 601"/>
              <a:gd name="T9" fmla="*/ 39339251 h 609"/>
              <a:gd name="T10" fmla="*/ 38327818 w 601"/>
              <a:gd name="T11" fmla="*/ 78678142 h 609"/>
              <a:gd name="T12" fmla="*/ 38327818 w 601"/>
              <a:gd name="T13" fmla="*/ 7376244 h 609"/>
              <a:gd name="T14" fmla="*/ 38327818 w 601"/>
              <a:gd name="T15" fmla="*/ 7376244 h 609"/>
              <a:gd name="T16" fmla="*/ 7226723 w 601"/>
              <a:gd name="T17" fmla="*/ 39339251 h 609"/>
              <a:gd name="T18" fmla="*/ 15485886 w 601"/>
              <a:gd name="T19" fmla="*/ 60431965 h 609"/>
              <a:gd name="T20" fmla="*/ 23616083 w 601"/>
              <a:gd name="T21" fmla="*/ 57714571 h 609"/>
              <a:gd name="T22" fmla="*/ 31875246 w 601"/>
              <a:gd name="T23" fmla="*/ 54091380 h 609"/>
              <a:gd name="T24" fmla="*/ 31875246 w 601"/>
              <a:gd name="T25" fmla="*/ 48526731 h 609"/>
              <a:gd name="T26" fmla="*/ 28261705 w 601"/>
              <a:gd name="T27" fmla="*/ 41280349 h 609"/>
              <a:gd name="T28" fmla="*/ 26455114 w 601"/>
              <a:gd name="T29" fmla="*/ 38433453 h 609"/>
              <a:gd name="T30" fmla="*/ 27358589 w 601"/>
              <a:gd name="T31" fmla="*/ 32998307 h 609"/>
              <a:gd name="T32" fmla="*/ 27358589 w 601"/>
              <a:gd name="T33" fmla="*/ 26527860 h 609"/>
              <a:gd name="T34" fmla="*/ 38327818 w 601"/>
              <a:gd name="T35" fmla="*/ 17469523 h 609"/>
              <a:gd name="T36" fmla="*/ 50200163 w 601"/>
              <a:gd name="T37" fmla="*/ 26527860 h 609"/>
              <a:gd name="T38" fmla="*/ 49167722 w 601"/>
              <a:gd name="T39" fmla="*/ 32998307 h 609"/>
              <a:gd name="T40" fmla="*/ 50200163 w 601"/>
              <a:gd name="T41" fmla="*/ 38433453 h 609"/>
              <a:gd name="T42" fmla="*/ 48264607 w 601"/>
              <a:gd name="T43" fmla="*/ 41280349 h 609"/>
              <a:gd name="T44" fmla="*/ 45554541 w 601"/>
              <a:gd name="T45" fmla="*/ 48526731 h 609"/>
              <a:gd name="T46" fmla="*/ 45554541 w 601"/>
              <a:gd name="T47" fmla="*/ 54091380 h 609"/>
              <a:gd name="T48" fmla="*/ 52910229 w 601"/>
              <a:gd name="T49" fmla="*/ 57714571 h 609"/>
              <a:gd name="T50" fmla="*/ 61943901 w 601"/>
              <a:gd name="T51" fmla="*/ 60431965 h 609"/>
              <a:gd name="T52" fmla="*/ 70203064 w 601"/>
              <a:gd name="T53" fmla="*/ 39339251 h 609"/>
              <a:gd name="T54" fmla="*/ 38327818 w 601"/>
              <a:gd name="T55" fmla="*/ 7376244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1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304"/>
                </a:cubicBezTo>
                <a:cubicBezTo>
                  <a:pt x="600" y="474"/>
                  <a:pt x="466" y="608"/>
                  <a:pt x="297" y="608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70"/>
                  <a:pt x="56" y="304"/>
                </a:cubicBezTo>
                <a:cubicBezTo>
                  <a:pt x="56" y="368"/>
                  <a:pt x="78" y="425"/>
                  <a:pt x="120" y="467"/>
                </a:cubicBezTo>
                <a:cubicBezTo>
                  <a:pt x="155" y="453"/>
                  <a:pt x="141" y="467"/>
                  <a:pt x="183" y="446"/>
                </a:cubicBezTo>
                <a:cubicBezTo>
                  <a:pt x="233" y="425"/>
                  <a:pt x="247" y="418"/>
                  <a:pt x="247" y="418"/>
                </a:cubicBezTo>
                <a:cubicBezTo>
                  <a:pt x="247" y="375"/>
                  <a:pt x="247" y="375"/>
                  <a:pt x="247" y="375"/>
                </a:cubicBezTo>
                <a:cubicBezTo>
                  <a:pt x="247" y="375"/>
                  <a:pt x="226" y="361"/>
                  <a:pt x="219" y="319"/>
                </a:cubicBezTo>
                <a:cubicBezTo>
                  <a:pt x="212" y="326"/>
                  <a:pt x="205" y="304"/>
                  <a:pt x="205" y="297"/>
                </a:cubicBezTo>
                <a:cubicBezTo>
                  <a:pt x="205" y="283"/>
                  <a:pt x="198" y="255"/>
                  <a:pt x="212" y="255"/>
                </a:cubicBezTo>
                <a:cubicBezTo>
                  <a:pt x="212" y="234"/>
                  <a:pt x="212" y="220"/>
                  <a:pt x="212" y="205"/>
                </a:cubicBezTo>
                <a:cubicBezTo>
                  <a:pt x="212" y="177"/>
                  <a:pt x="247" y="135"/>
                  <a:pt x="297" y="135"/>
                </a:cubicBezTo>
                <a:cubicBezTo>
                  <a:pt x="360" y="135"/>
                  <a:pt x="381" y="177"/>
                  <a:pt x="389" y="205"/>
                </a:cubicBezTo>
                <a:cubicBezTo>
                  <a:pt x="389" y="220"/>
                  <a:pt x="389" y="234"/>
                  <a:pt x="381" y="255"/>
                </a:cubicBezTo>
                <a:cubicBezTo>
                  <a:pt x="396" y="255"/>
                  <a:pt x="389" y="283"/>
                  <a:pt x="389" y="297"/>
                </a:cubicBezTo>
                <a:cubicBezTo>
                  <a:pt x="389" y="304"/>
                  <a:pt x="389" y="326"/>
                  <a:pt x="374" y="319"/>
                </a:cubicBezTo>
                <a:cubicBezTo>
                  <a:pt x="367" y="361"/>
                  <a:pt x="353" y="375"/>
                  <a:pt x="353" y="375"/>
                </a:cubicBezTo>
                <a:cubicBezTo>
                  <a:pt x="353" y="418"/>
                  <a:pt x="353" y="418"/>
                  <a:pt x="353" y="418"/>
                </a:cubicBezTo>
                <a:cubicBezTo>
                  <a:pt x="353" y="418"/>
                  <a:pt x="367" y="425"/>
                  <a:pt x="410" y="446"/>
                </a:cubicBezTo>
                <a:cubicBezTo>
                  <a:pt x="459" y="467"/>
                  <a:pt x="445" y="453"/>
                  <a:pt x="480" y="467"/>
                </a:cubicBezTo>
                <a:cubicBezTo>
                  <a:pt x="523" y="425"/>
                  <a:pt x="544" y="368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Freeform 88"/>
          <p:cNvSpPr>
            <a:spLocks noChangeArrowheads="1"/>
          </p:cNvSpPr>
          <p:nvPr/>
        </p:nvSpPr>
        <p:spPr bwMode="auto">
          <a:xfrm>
            <a:off x="6050512" y="4063046"/>
            <a:ext cx="1027245" cy="1042354"/>
          </a:xfrm>
          <a:custGeom>
            <a:avLst/>
            <a:gdLst>
              <a:gd name="T0" fmla="*/ 38327818 w 601"/>
              <a:gd name="T1" fmla="*/ 78678142 h 609"/>
              <a:gd name="T2" fmla="*/ 38327818 w 601"/>
              <a:gd name="T3" fmla="*/ 78678142 h 609"/>
              <a:gd name="T4" fmla="*/ 0 w 601"/>
              <a:gd name="T5" fmla="*/ 39339251 h 609"/>
              <a:gd name="T6" fmla="*/ 38327818 w 601"/>
              <a:gd name="T7" fmla="*/ 0 h 609"/>
              <a:gd name="T8" fmla="*/ 77429787 w 601"/>
              <a:gd name="T9" fmla="*/ 39339251 h 609"/>
              <a:gd name="T10" fmla="*/ 38327818 w 601"/>
              <a:gd name="T11" fmla="*/ 78678142 h 609"/>
              <a:gd name="T12" fmla="*/ 38327818 w 601"/>
              <a:gd name="T13" fmla="*/ 7376244 h 609"/>
              <a:gd name="T14" fmla="*/ 38327818 w 601"/>
              <a:gd name="T15" fmla="*/ 7376244 h 609"/>
              <a:gd name="T16" fmla="*/ 7226723 w 601"/>
              <a:gd name="T17" fmla="*/ 39339251 h 609"/>
              <a:gd name="T18" fmla="*/ 15485886 w 601"/>
              <a:gd name="T19" fmla="*/ 60431965 h 609"/>
              <a:gd name="T20" fmla="*/ 23616083 w 601"/>
              <a:gd name="T21" fmla="*/ 57714571 h 609"/>
              <a:gd name="T22" fmla="*/ 31875246 w 601"/>
              <a:gd name="T23" fmla="*/ 54091380 h 609"/>
              <a:gd name="T24" fmla="*/ 31875246 w 601"/>
              <a:gd name="T25" fmla="*/ 48526731 h 609"/>
              <a:gd name="T26" fmla="*/ 28261705 w 601"/>
              <a:gd name="T27" fmla="*/ 41280349 h 609"/>
              <a:gd name="T28" fmla="*/ 26455114 w 601"/>
              <a:gd name="T29" fmla="*/ 38433453 h 609"/>
              <a:gd name="T30" fmla="*/ 27358589 w 601"/>
              <a:gd name="T31" fmla="*/ 32998307 h 609"/>
              <a:gd name="T32" fmla="*/ 27358589 w 601"/>
              <a:gd name="T33" fmla="*/ 26527860 h 609"/>
              <a:gd name="T34" fmla="*/ 38327818 w 601"/>
              <a:gd name="T35" fmla="*/ 17469523 h 609"/>
              <a:gd name="T36" fmla="*/ 50200163 w 601"/>
              <a:gd name="T37" fmla="*/ 26527860 h 609"/>
              <a:gd name="T38" fmla="*/ 49167722 w 601"/>
              <a:gd name="T39" fmla="*/ 32998307 h 609"/>
              <a:gd name="T40" fmla="*/ 50200163 w 601"/>
              <a:gd name="T41" fmla="*/ 38433453 h 609"/>
              <a:gd name="T42" fmla="*/ 48264607 w 601"/>
              <a:gd name="T43" fmla="*/ 41280349 h 609"/>
              <a:gd name="T44" fmla="*/ 45554541 w 601"/>
              <a:gd name="T45" fmla="*/ 48526731 h 609"/>
              <a:gd name="T46" fmla="*/ 45554541 w 601"/>
              <a:gd name="T47" fmla="*/ 54091380 h 609"/>
              <a:gd name="T48" fmla="*/ 52910229 w 601"/>
              <a:gd name="T49" fmla="*/ 57714571 h 609"/>
              <a:gd name="T50" fmla="*/ 61943901 w 601"/>
              <a:gd name="T51" fmla="*/ 60431965 h 609"/>
              <a:gd name="T52" fmla="*/ 70203064 w 601"/>
              <a:gd name="T53" fmla="*/ 39339251 h 609"/>
              <a:gd name="T54" fmla="*/ 38327818 w 601"/>
              <a:gd name="T55" fmla="*/ 7376244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1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304"/>
                </a:cubicBezTo>
                <a:cubicBezTo>
                  <a:pt x="600" y="474"/>
                  <a:pt x="466" y="608"/>
                  <a:pt x="297" y="608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70"/>
                  <a:pt x="56" y="304"/>
                </a:cubicBezTo>
                <a:cubicBezTo>
                  <a:pt x="56" y="368"/>
                  <a:pt x="78" y="425"/>
                  <a:pt x="120" y="467"/>
                </a:cubicBezTo>
                <a:cubicBezTo>
                  <a:pt x="155" y="453"/>
                  <a:pt x="141" y="467"/>
                  <a:pt x="183" y="446"/>
                </a:cubicBezTo>
                <a:cubicBezTo>
                  <a:pt x="233" y="425"/>
                  <a:pt x="247" y="418"/>
                  <a:pt x="247" y="418"/>
                </a:cubicBezTo>
                <a:cubicBezTo>
                  <a:pt x="247" y="375"/>
                  <a:pt x="247" y="375"/>
                  <a:pt x="247" y="375"/>
                </a:cubicBezTo>
                <a:cubicBezTo>
                  <a:pt x="247" y="375"/>
                  <a:pt x="226" y="361"/>
                  <a:pt x="219" y="319"/>
                </a:cubicBezTo>
                <a:cubicBezTo>
                  <a:pt x="212" y="326"/>
                  <a:pt x="205" y="304"/>
                  <a:pt x="205" y="297"/>
                </a:cubicBezTo>
                <a:cubicBezTo>
                  <a:pt x="205" y="283"/>
                  <a:pt x="198" y="255"/>
                  <a:pt x="212" y="255"/>
                </a:cubicBezTo>
                <a:cubicBezTo>
                  <a:pt x="212" y="234"/>
                  <a:pt x="212" y="220"/>
                  <a:pt x="212" y="205"/>
                </a:cubicBezTo>
                <a:cubicBezTo>
                  <a:pt x="212" y="177"/>
                  <a:pt x="247" y="135"/>
                  <a:pt x="297" y="135"/>
                </a:cubicBezTo>
                <a:cubicBezTo>
                  <a:pt x="360" y="135"/>
                  <a:pt x="381" y="177"/>
                  <a:pt x="389" y="205"/>
                </a:cubicBezTo>
                <a:cubicBezTo>
                  <a:pt x="389" y="220"/>
                  <a:pt x="389" y="234"/>
                  <a:pt x="381" y="255"/>
                </a:cubicBezTo>
                <a:cubicBezTo>
                  <a:pt x="396" y="255"/>
                  <a:pt x="389" y="283"/>
                  <a:pt x="389" y="297"/>
                </a:cubicBezTo>
                <a:cubicBezTo>
                  <a:pt x="389" y="304"/>
                  <a:pt x="389" y="326"/>
                  <a:pt x="374" y="319"/>
                </a:cubicBezTo>
                <a:cubicBezTo>
                  <a:pt x="367" y="361"/>
                  <a:pt x="353" y="375"/>
                  <a:pt x="353" y="375"/>
                </a:cubicBezTo>
                <a:cubicBezTo>
                  <a:pt x="353" y="418"/>
                  <a:pt x="353" y="418"/>
                  <a:pt x="353" y="418"/>
                </a:cubicBezTo>
                <a:cubicBezTo>
                  <a:pt x="353" y="418"/>
                  <a:pt x="367" y="425"/>
                  <a:pt x="410" y="446"/>
                </a:cubicBezTo>
                <a:cubicBezTo>
                  <a:pt x="459" y="467"/>
                  <a:pt x="445" y="453"/>
                  <a:pt x="480" y="467"/>
                </a:cubicBezTo>
                <a:cubicBezTo>
                  <a:pt x="523" y="425"/>
                  <a:pt x="544" y="368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Freeform 79"/>
          <p:cNvSpPr>
            <a:spLocks noEditPoints="1"/>
          </p:cNvSpPr>
          <p:nvPr/>
        </p:nvSpPr>
        <p:spPr bwMode="auto">
          <a:xfrm>
            <a:off x="10188699" y="3523235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0416671" y="3473982"/>
            <a:ext cx="620041" cy="53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3" name="Freeform 79"/>
          <p:cNvSpPr>
            <a:spLocks noEditPoints="1"/>
          </p:cNvSpPr>
          <p:nvPr/>
        </p:nvSpPr>
        <p:spPr bwMode="auto">
          <a:xfrm>
            <a:off x="6312629" y="3523235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698444" y="3473982"/>
            <a:ext cx="462198" cy="53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9" name="Freeform 79"/>
          <p:cNvSpPr>
            <a:spLocks noEditPoints="1"/>
          </p:cNvSpPr>
          <p:nvPr/>
        </p:nvSpPr>
        <p:spPr bwMode="auto">
          <a:xfrm>
            <a:off x="9070749" y="4287047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9298721" y="4237794"/>
            <a:ext cx="620041" cy="53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2" name="Freeform 79"/>
          <p:cNvSpPr>
            <a:spLocks noEditPoints="1"/>
          </p:cNvSpPr>
          <p:nvPr/>
        </p:nvSpPr>
        <p:spPr bwMode="auto">
          <a:xfrm>
            <a:off x="11059032" y="4267640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1456894" y="4218387"/>
            <a:ext cx="450151" cy="53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7" name="Freeform 79"/>
          <p:cNvSpPr>
            <a:spLocks noEditPoints="1"/>
          </p:cNvSpPr>
          <p:nvPr/>
        </p:nvSpPr>
        <p:spPr bwMode="auto">
          <a:xfrm>
            <a:off x="7109139" y="4257927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239905" y="4208674"/>
            <a:ext cx="717247" cy="53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0" name="Freeform 79"/>
          <p:cNvSpPr>
            <a:spLocks noEditPoints="1"/>
          </p:cNvSpPr>
          <p:nvPr/>
        </p:nvSpPr>
        <p:spPr bwMode="auto">
          <a:xfrm>
            <a:off x="6304903" y="5111863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6719399" y="5105400"/>
            <a:ext cx="433517" cy="4918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3" name="Freeform 79"/>
          <p:cNvSpPr>
            <a:spLocks noEditPoints="1"/>
          </p:cNvSpPr>
          <p:nvPr/>
        </p:nvSpPr>
        <p:spPr bwMode="auto">
          <a:xfrm>
            <a:off x="8247337" y="5132667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8516107" y="5105400"/>
            <a:ext cx="579243" cy="5126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6" name="Freeform 79"/>
          <p:cNvSpPr>
            <a:spLocks noEditPoints="1"/>
          </p:cNvSpPr>
          <p:nvPr/>
        </p:nvSpPr>
        <p:spPr bwMode="auto">
          <a:xfrm>
            <a:off x="10188699" y="5146108"/>
            <a:ext cx="503012" cy="456219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78" grpId="0" animBg="1"/>
      <p:bldP spid="83" grpId="0" animBg="1"/>
      <p:bldP spid="89" grpId="0" animBg="1"/>
      <p:bldP spid="112" grpId="0" animBg="1"/>
      <p:bldP spid="127" grpId="0" animBg="1"/>
      <p:bldP spid="130" grpId="0" animBg="1"/>
      <p:bldP spid="133" grpId="0" animBg="1"/>
      <p:bldP spid="1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9767055" y="749817"/>
            <a:ext cx="206498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4000" dirty="0" smtClean="0">
                <a:solidFill>
                  <a:schemeClr val="accent2"/>
                </a:solidFill>
                <a:cs typeface="B Titr" panose="00000700000000000000" pitchFamily="2" charset="-78"/>
              </a:rPr>
              <a:t>1: معمولی</a:t>
            </a:r>
            <a:endParaRPr lang="fa-IR" sz="4000" dirty="0">
              <a:solidFill>
                <a:schemeClr val="accent2"/>
              </a:solidFill>
              <a:cs typeface="B Titr" panose="00000700000000000000" pitchFamily="2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209483" y="2861473"/>
            <a:ext cx="1622560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4000" dirty="0" smtClean="0">
                <a:solidFill>
                  <a:schemeClr val="accent4"/>
                </a:solidFill>
                <a:cs typeface="B Titr" panose="00000700000000000000" pitchFamily="2" charset="-78"/>
              </a:rPr>
              <a:t>2: مثبت</a:t>
            </a:r>
            <a:endParaRPr lang="fa-IR" sz="4000" dirty="0">
              <a:solidFill>
                <a:schemeClr val="accent4"/>
              </a:solidFill>
              <a:cs typeface="B Titr" panose="00000700000000000000" pitchFamily="2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37348" y="4944990"/>
            <a:ext cx="169469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4000" dirty="0" smtClean="0">
                <a:solidFill>
                  <a:schemeClr val="accent3"/>
                </a:solidFill>
                <a:cs typeface="B Titr" panose="00000700000000000000" pitchFamily="2" charset="-78"/>
              </a:rPr>
              <a:t>3: منفی</a:t>
            </a:r>
            <a:endParaRPr lang="fa-IR" sz="4000" dirty="0">
              <a:solidFill>
                <a:schemeClr val="accent3"/>
              </a:solidFill>
              <a:cs typeface="B Titr" panose="00000700000000000000" pitchFamily="2" charset="-7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9738" y="749817"/>
            <a:ext cx="320953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4000" dirty="0" smtClean="0">
                <a:solidFill>
                  <a:schemeClr val="accent3"/>
                </a:solidFill>
                <a:cs typeface="B Titr" panose="00000700000000000000" pitchFamily="2" charset="-78"/>
              </a:rPr>
              <a:t>6: میانگین فاصله</a:t>
            </a:r>
            <a:endParaRPr lang="fa-IR" sz="4000" dirty="0">
              <a:solidFill>
                <a:schemeClr val="accent3"/>
              </a:solidFill>
              <a:cs typeface="B Titr" panose="00000700000000000000" pitchFamily="2" charset="-7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9738" y="2861473"/>
            <a:ext cx="2199641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4000" dirty="0" smtClean="0">
                <a:solidFill>
                  <a:schemeClr val="accent4"/>
                </a:solidFill>
                <a:cs typeface="B Titr" panose="00000700000000000000" pitchFamily="2" charset="-78"/>
              </a:rPr>
              <a:t>5: </a:t>
            </a:r>
            <a:r>
              <a:rPr lang="fa-IR" sz="4000" dirty="0" err="1" smtClean="0">
                <a:solidFill>
                  <a:schemeClr val="accent4"/>
                </a:solidFill>
                <a:cs typeface="B Titr" panose="00000700000000000000" pitchFamily="2" charset="-78"/>
              </a:rPr>
              <a:t>گرادیان</a:t>
            </a:r>
            <a:endParaRPr lang="fa-IR" sz="4000" dirty="0">
              <a:solidFill>
                <a:schemeClr val="accent4"/>
              </a:solidFill>
              <a:cs typeface="B Titr" panose="00000700000000000000" pitchFamily="2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9738" y="4944990"/>
            <a:ext cx="2452916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4000" dirty="0" smtClean="0">
                <a:solidFill>
                  <a:schemeClr val="accent2"/>
                </a:solidFill>
                <a:cs typeface="B Titr" panose="00000700000000000000" pitchFamily="2" charset="-78"/>
              </a:rPr>
              <a:t>4: </a:t>
            </a:r>
            <a:r>
              <a:rPr lang="fa-IR" sz="4000" dirty="0" err="1" smtClean="0">
                <a:solidFill>
                  <a:schemeClr val="accent2"/>
                </a:solidFill>
                <a:cs typeface="B Titr" panose="00000700000000000000" pitchFamily="2" charset="-78"/>
              </a:rPr>
              <a:t>قدرمطلق</a:t>
            </a:r>
            <a:endParaRPr lang="fa-IR" sz="4000" dirty="0">
              <a:solidFill>
                <a:schemeClr val="accent2"/>
              </a:solidFill>
              <a:cs typeface="B Titr" panose="00000700000000000000" pitchFamily="2" charset="-7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210956" y="1513552"/>
            <a:ext cx="32944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در نظر گرفتن پاداش و جریمه 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222452" y="3515499"/>
            <a:ext cx="22829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در نظر گرفتن پاداش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121462" y="5652876"/>
            <a:ext cx="23839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در نظر گرفتن </a:t>
            </a:r>
            <a:r>
              <a:rPr lang="fa-IR" dirty="0">
                <a:latin typeface="Iranian Sans" panose="01000500000000020002" pitchFamily="2" charset="-78"/>
                <a:cs typeface="Iranian Sans" panose="01000500000000020002" pitchFamily="2" charset="-78"/>
              </a:rPr>
              <a:t>جریمه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47270" y="1395920"/>
            <a:ext cx="2733441" cy="133882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ارزیابی بر اساس میانگین</a:t>
            </a:r>
          </a:p>
          <a:p>
            <a:pPr>
              <a:lnSpc>
                <a:spcPct val="15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تعداد قدم های برداشته</a:t>
            </a:r>
          </a:p>
          <a:p>
            <a:pPr>
              <a:lnSpc>
                <a:spcPct val="15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برای رسیدن به هدف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92768" y="3657757"/>
            <a:ext cx="278794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در نظر گرفتن پاداش تنها </a:t>
            </a:r>
          </a:p>
          <a:p>
            <a:pPr>
              <a:lnSpc>
                <a:spcPct val="15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در آخرین چرخه یادگیری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9958" y="5614455"/>
            <a:ext cx="3220753" cy="87556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در نظر گرفتن جریمه و پاداش</a:t>
            </a:r>
          </a:p>
          <a:p>
            <a:pPr>
              <a:lnSpc>
                <a:spcPct val="15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به عنوان دو پارامتر مثبت 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81422" y="1282565"/>
            <a:ext cx="4128335" cy="4292870"/>
            <a:chOff x="4081422" y="1282565"/>
            <a:chExt cx="4128335" cy="4292870"/>
          </a:xfrm>
        </p:grpSpPr>
        <p:sp>
          <p:nvSpPr>
            <p:cNvPr id="5" name="Freeform 10"/>
            <p:cNvSpPr>
              <a:spLocks noEditPoints="1"/>
            </p:cNvSpPr>
            <p:nvPr/>
          </p:nvSpPr>
          <p:spPr bwMode="auto">
            <a:xfrm>
              <a:off x="6225836" y="1941939"/>
              <a:ext cx="1983921" cy="1471505"/>
            </a:xfrm>
            <a:custGeom>
              <a:avLst/>
              <a:gdLst>
                <a:gd name="T0" fmla="*/ 335 w 433"/>
                <a:gd name="T1" fmla="*/ 302 h 321"/>
                <a:gd name="T2" fmla="*/ 393 w 433"/>
                <a:gd name="T3" fmla="*/ 99 h 321"/>
                <a:gd name="T4" fmla="*/ 189 w 433"/>
                <a:gd name="T5" fmla="*/ 40 h 321"/>
                <a:gd name="T6" fmla="*/ 134 w 433"/>
                <a:gd name="T7" fmla="*/ 95 h 321"/>
                <a:gd name="T8" fmla="*/ 134 w 433"/>
                <a:gd name="T9" fmla="*/ 94 h 321"/>
                <a:gd name="T10" fmla="*/ 0 w 433"/>
                <a:gd name="T11" fmla="*/ 317 h 321"/>
                <a:gd name="T12" fmla="*/ 259 w 433"/>
                <a:gd name="T13" fmla="*/ 321 h 321"/>
                <a:gd name="T14" fmla="*/ 259 w 433"/>
                <a:gd name="T15" fmla="*/ 321 h 321"/>
                <a:gd name="T16" fmla="*/ 335 w 433"/>
                <a:gd name="T17" fmla="*/ 302 h 321"/>
                <a:gd name="T18" fmla="*/ 153 w 433"/>
                <a:gd name="T19" fmla="*/ 232 h 321"/>
                <a:gd name="T20" fmla="*/ 202 w 433"/>
                <a:gd name="T21" fmla="*/ 62 h 321"/>
                <a:gd name="T22" fmla="*/ 371 w 433"/>
                <a:gd name="T23" fmla="*/ 111 h 321"/>
                <a:gd name="T24" fmla="*/ 323 w 433"/>
                <a:gd name="T25" fmla="*/ 280 h 321"/>
                <a:gd name="T26" fmla="*/ 153 w 433"/>
                <a:gd name="T27" fmla="*/ 23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321">
                  <a:moveTo>
                    <a:pt x="335" y="302"/>
                  </a:moveTo>
                  <a:cubicBezTo>
                    <a:pt x="407" y="262"/>
                    <a:pt x="433" y="171"/>
                    <a:pt x="393" y="99"/>
                  </a:cubicBezTo>
                  <a:cubicBezTo>
                    <a:pt x="353" y="26"/>
                    <a:pt x="262" y="0"/>
                    <a:pt x="189" y="40"/>
                  </a:cubicBezTo>
                  <a:cubicBezTo>
                    <a:pt x="165" y="54"/>
                    <a:pt x="147" y="73"/>
                    <a:pt x="134" y="95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85" y="321"/>
                    <a:pt x="311" y="315"/>
                    <a:pt x="335" y="302"/>
                  </a:cubicBezTo>
                  <a:close/>
                  <a:moveTo>
                    <a:pt x="153" y="232"/>
                  </a:moveTo>
                  <a:cubicBezTo>
                    <a:pt x="120" y="171"/>
                    <a:pt x="141" y="96"/>
                    <a:pt x="202" y="62"/>
                  </a:cubicBezTo>
                  <a:cubicBezTo>
                    <a:pt x="262" y="29"/>
                    <a:pt x="338" y="51"/>
                    <a:pt x="371" y="111"/>
                  </a:cubicBezTo>
                  <a:cubicBezTo>
                    <a:pt x="404" y="171"/>
                    <a:pt x="383" y="247"/>
                    <a:pt x="323" y="280"/>
                  </a:cubicBezTo>
                  <a:cubicBezTo>
                    <a:pt x="262" y="313"/>
                    <a:pt x="187" y="292"/>
                    <a:pt x="153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5"/>
            <p:cNvSpPr>
              <a:spLocks noEditPoints="1"/>
            </p:cNvSpPr>
            <p:nvPr/>
          </p:nvSpPr>
          <p:spPr bwMode="auto">
            <a:xfrm rot="10800000">
              <a:off x="5465913" y="3514168"/>
              <a:ext cx="1369021" cy="2061267"/>
            </a:xfrm>
            <a:custGeom>
              <a:avLst/>
              <a:gdLst>
                <a:gd name="T0" fmla="*/ 299 w 299"/>
                <a:gd name="T1" fmla="*/ 151 h 450"/>
                <a:gd name="T2" fmla="*/ 150 w 299"/>
                <a:gd name="T3" fmla="*/ 1 h 450"/>
                <a:gd name="T4" fmla="*/ 0 w 299"/>
                <a:gd name="T5" fmla="*/ 150 h 450"/>
                <a:gd name="T6" fmla="*/ 20 w 299"/>
                <a:gd name="T7" fmla="*/ 225 h 450"/>
                <a:gd name="T8" fmla="*/ 20 w 299"/>
                <a:gd name="T9" fmla="*/ 225 h 450"/>
                <a:gd name="T10" fmla="*/ 149 w 299"/>
                <a:gd name="T11" fmla="*/ 450 h 450"/>
                <a:gd name="T12" fmla="*/ 279 w 299"/>
                <a:gd name="T13" fmla="*/ 226 h 450"/>
                <a:gd name="T14" fmla="*/ 278 w 299"/>
                <a:gd name="T15" fmla="*/ 226 h 450"/>
                <a:gd name="T16" fmla="*/ 299 w 299"/>
                <a:gd name="T17" fmla="*/ 151 h 450"/>
                <a:gd name="T18" fmla="*/ 149 w 299"/>
                <a:gd name="T19" fmla="*/ 275 h 450"/>
                <a:gd name="T20" fmla="*/ 25 w 299"/>
                <a:gd name="T21" fmla="*/ 150 h 450"/>
                <a:gd name="T22" fmla="*/ 150 w 299"/>
                <a:gd name="T23" fmla="*/ 26 h 450"/>
                <a:gd name="T24" fmla="*/ 274 w 299"/>
                <a:gd name="T25" fmla="*/ 151 h 450"/>
                <a:gd name="T26" fmla="*/ 149 w 299"/>
                <a:gd name="T27" fmla="*/ 27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450">
                  <a:moveTo>
                    <a:pt x="299" y="151"/>
                  </a:moveTo>
                  <a:cubicBezTo>
                    <a:pt x="299" y="68"/>
                    <a:pt x="232" y="1"/>
                    <a:pt x="150" y="1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177"/>
                    <a:pt x="7" y="203"/>
                    <a:pt x="20" y="225"/>
                  </a:cubicBezTo>
                  <a:cubicBezTo>
                    <a:pt x="20" y="225"/>
                    <a:pt x="20" y="225"/>
                    <a:pt x="20" y="225"/>
                  </a:cubicBezTo>
                  <a:cubicBezTo>
                    <a:pt x="149" y="450"/>
                    <a:pt x="149" y="450"/>
                    <a:pt x="149" y="450"/>
                  </a:cubicBezTo>
                  <a:cubicBezTo>
                    <a:pt x="279" y="226"/>
                    <a:pt x="279" y="226"/>
                    <a:pt x="279" y="226"/>
                  </a:cubicBezTo>
                  <a:cubicBezTo>
                    <a:pt x="278" y="226"/>
                    <a:pt x="278" y="226"/>
                    <a:pt x="278" y="226"/>
                  </a:cubicBezTo>
                  <a:cubicBezTo>
                    <a:pt x="291" y="203"/>
                    <a:pt x="299" y="178"/>
                    <a:pt x="299" y="151"/>
                  </a:cubicBezTo>
                  <a:close/>
                  <a:moveTo>
                    <a:pt x="149" y="275"/>
                  </a:moveTo>
                  <a:cubicBezTo>
                    <a:pt x="80" y="275"/>
                    <a:pt x="24" y="219"/>
                    <a:pt x="25" y="150"/>
                  </a:cubicBezTo>
                  <a:cubicBezTo>
                    <a:pt x="25" y="81"/>
                    <a:pt x="81" y="25"/>
                    <a:pt x="150" y="26"/>
                  </a:cubicBezTo>
                  <a:cubicBezTo>
                    <a:pt x="218" y="26"/>
                    <a:pt x="274" y="82"/>
                    <a:pt x="274" y="151"/>
                  </a:cubicBezTo>
                  <a:cubicBezTo>
                    <a:pt x="274" y="219"/>
                    <a:pt x="218" y="275"/>
                    <a:pt x="149" y="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5456245" y="1282565"/>
              <a:ext cx="1369021" cy="2061267"/>
            </a:xfrm>
            <a:custGeom>
              <a:avLst/>
              <a:gdLst>
                <a:gd name="T0" fmla="*/ 299 w 299"/>
                <a:gd name="T1" fmla="*/ 151 h 450"/>
                <a:gd name="T2" fmla="*/ 150 w 299"/>
                <a:gd name="T3" fmla="*/ 1 h 450"/>
                <a:gd name="T4" fmla="*/ 0 w 299"/>
                <a:gd name="T5" fmla="*/ 150 h 450"/>
                <a:gd name="T6" fmla="*/ 20 w 299"/>
                <a:gd name="T7" fmla="*/ 225 h 450"/>
                <a:gd name="T8" fmla="*/ 20 w 299"/>
                <a:gd name="T9" fmla="*/ 225 h 450"/>
                <a:gd name="T10" fmla="*/ 149 w 299"/>
                <a:gd name="T11" fmla="*/ 450 h 450"/>
                <a:gd name="T12" fmla="*/ 279 w 299"/>
                <a:gd name="T13" fmla="*/ 226 h 450"/>
                <a:gd name="T14" fmla="*/ 278 w 299"/>
                <a:gd name="T15" fmla="*/ 226 h 450"/>
                <a:gd name="T16" fmla="*/ 299 w 299"/>
                <a:gd name="T17" fmla="*/ 151 h 450"/>
                <a:gd name="T18" fmla="*/ 149 w 299"/>
                <a:gd name="T19" fmla="*/ 275 h 450"/>
                <a:gd name="T20" fmla="*/ 25 w 299"/>
                <a:gd name="T21" fmla="*/ 150 h 450"/>
                <a:gd name="T22" fmla="*/ 150 w 299"/>
                <a:gd name="T23" fmla="*/ 26 h 450"/>
                <a:gd name="T24" fmla="*/ 274 w 299"/>
                <a:gd name="T25" fmla="*/ 151 h 450"/>
                <a:gd name="T26" fmla="*/ 149 w 299"/>
                <a:gd name="T27" fmla="*/ 27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9" h="450">
                  <a:moveTo>
                    <a:pt x="299" y="151"/>
                  </a:moveTo>
                  <a:cubicBezTo>
                    <a:pt x="299" y="68"/>
                    <a:pt x="232" y="1"/>
                    <a:pt x="150" y="1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177"/>
                    <a:pt x="7" y="203"/>
                    <a:pt x="20" y="225"/>
                  </a:cubicBezTo>
                  <a:cubicBezTo>
                    <a:pt x="20" y="225"/>
                    <a:pt x="20" y="225"/>
                    <a:pt x="20" y="225"/>
                  </a:cubicBezTo>
                  <a:cubicBezTo>
                    <a:pt x="149" y="450"/>
                    <a:pt x="149" y="450"/>
                    <a:pt x="149" y="450"/>
                  </a:cubicBezTo>
                  <a:cubicBezTo>
                    <a:pt x="279" y="226"/>
                    <a:pt x="279" y="226"/>
                    <a:pt x="279" y="226"/>
                  </a:cubicBezTo>
                  <a:cubicBezTo>
                    <a:pt x="278" y="226"/>
                    <a:pt x="278" y="226"/>
                    <a:pt x="278" y="226"/>
                  </a:cubicBezTo>
                  <a:cubicBezTo>
                    <a:pt x="291" y="203"/>
                    <a:pt x="299" y="178"/>
                    <a:pt x="299" y="151"/>
                  </a:cubicBezTo>
                  <a:close/>
                  <a:moveTo>
                    <a:pt x="149" y="275"/>
                  </a:moveTo>
                  <a:cubicBezTo>
                    <a:pt x="80" y="275"/>
                    <a:pt x="24" y="219"/>
                    <a:pt x="25" y="150"/>
                  </a:cubicBezTo>
                  <a:cubicBezTo>
                    <a:pt x="25" y="81"/>
                    <a:pt x="81" y="25"/>
                    <a:pt x="150" y="26"/>
                  </a:cubicBezTo>
                  <a:cubicBezTo>
                    <a:pt x="218" y="26"/>
                    <a:pt x="274" y="82"/>
                    <a:pt x="274" y="151"/>
                  </a:cubicBezTo>
                  <a:cubicBezTo>
                    <a:pt x="274" y="219"/>
                    <a:pt x="218" y="275"/>
                    <a:pt x="149" y="2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4081422" y="1924535"/>
              <a:ext cx="1970386" cy="1469571"/>
            </a:xfrm>
            <a:custGeom>
              <a:avLst/>
              <a:gdLst>
                <a:gd name="T0" fmla="*/ 246 w 430"/>
                <a:gd name="T1" fmla="*/ 41 h 321"/>
                <a:gd name="T2" fmla="*/ 41 w 430"/>
                <a:gd name="T3" fmla="*/ 96 h 321"/>
                <a:gd name="T4" fmla="*/ 96 w 430"/>
                <a:gd name="T5" fmla="*/ 300 h 321"/>
                <a:gd name="T6" fmla="*/ 171 w 430"/>
                <a:gd name="T7" fmla="*/ 320 h 321"/>
                <a:gd name="T8" fmla="*/ 171 w 430"/>
                <a:gd name="T9" fmla="*/ 321 h 321"/>
                <a:gd name="T10" fmla="*/ 430 w 430"/>
                <a:gd name="T11" fmla="*/ 321 h 321"/>
                <a:gd name="T12" fmla="*/ 301 w 430"/>
                <a:gd name="T13" fmla="*/ 97 h 321"/>
                <a:gd name="T14" fmla="*/ 301 w 430"/>
                <a:gd name="T15" fmla="*/ 97 h 321"/>
                <a:gd name="T16" fmla="*/ 246 w 430"/>
                <a:gd name="T17" fmla="*/ 41 h 321"/>
                <a:gd name="T18" fmla="*/ 279 w 430"/>
                <a:gd name="T19" fmla="*/ 233 h 321"/>
                <a:gd name="T20" fmla="*/ 108 w 430"/>
                <a:gd name="T21" fmla="*/ 278 h 321"/>
                <a:gd name="T22" fmla="*/ 63 w 430"/>
                <a:gd name="T23" fmla="*/ 108 h 321"/>
                <a:gd name="T24" fmla="*/ 233 w 430"/>
                <a:gd name="T25" fmla="*/ 63 h 321"/>
                <a:gd name="T26" fmla="*/ 279 w 430"/>
                <a:gd name="T27" fmla="*/ 23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0" h="321">
                  <a:moveTo>
                    <a:pt x="246" y="41"/>
                  </a:moveTo>
                  <a:cubicBezTo>
                    <a:pt x="174" y="0"/>
                    <a:pt x="83" y="24"/>
                    <a:pt x="41" y="96"/>
                  </a:cubicBezTo>
                  <a:cubicBezTo>
                    <a:pt x="0" y="167"/>
                    <a:pt x="24" y="259"/>
                    <a:pt x="96" y="300"/>
                  </a:cubicBezTo>
                  <a:cubicBezTo>
                    <a:pt x="119" y="314"/>
                    <a:pt x="145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430" y="321"/>
                    <a:pt x="430" y="321"/>
                    <a:pt x="430" y="321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288" y="74"/>
                    <a:pt x="270" y="55"/>
                    <a:pt x="246" y="41"/>
                  </a:cubicBezTo>
                  <a:close/>
                  <a:moveTo>
                    <a:pt x="279" y="233"/>
                  </a:moveTo>
                  <a:cubicBezTo>
                    <a:pt x="244" y="293"/>
                    <a:pt x="168" y="313"/>
                    <a:pt x="108" y="278"/>
                  </a:cubicBezTo>
                  <a:cubicBezTo>
                    <a:pt x="49" y="244"/>
                    <a:pt x="29" y="168"/>
                    <a:pt x="63" y="108"/>
                  </a:cubicBezTo>
                  <a:cubicBezTo>
                    <a:pt x="98" y="49"/>
                    <a:pt x="174" y="29"/>
                    <a:pt x="233" y="63"/>
                  </a:cubicBezTo>
                  <a:cubicBezTo>
                    <a:pt x="293" y="98"/>
                    <a:pt x="313" y="174"/>
                    <a:pt x="279" y="2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 rot="10800000">
              <a:off x="4081422" y="3444556"/>
              <a:ext cx="1983921" cy="1471505"/>
            </a:xfrm>
            <a:custGeom>
              <a:avLst/>
              <a:gdLst>
                <a:gd name="T0" fmla="*/ 335 w 433"/>
                <a:gd name="T1" fmla="*/ 302 h 321"/>
                <a:gd name="T2" fmla="*/ 393 w 433"/>
                <a:gd name="T3" fmla="*/ 99 h 321"/>
                <a:gd name="T4" fmla="*/ 189 w 433"/>
                <a:gd name="T5" fmla="*/ 40 h 321"/>
                <a:gd name="T6" fmla="*/ 134 w 433"/>
                <a:gd name="T7" fmla="*/ 95 h 321"/>
                <a:gd name="T8" fmla="*/ 134 w 433"/>
                <a:gd name="T9" fmla="*/ 94 h 321"/>
                <a:gd name="T10" fmla="*/ 0 w 433"/>
                <a:gd name="T11" fmla="*/ 317 h 321"/>
                <a:gd name="T12" fmla="*/ 259 w 433"/>
                <a:gd name="T13" fmla="*/ 321 h 321"/>
                <a:gd name="T14" fmla="*/ 259 w 433"/>
                <a:gd name="T15" fmla="*/ 321 h 321"/>
                <a:gd name="T16" fmla="*/ 335 w 433"/>
                <a:gd name="T17" fmla="*/ 302 h 321"/>
                <a:gd name="T18" fmla="*/ 153 w 433"/>
                <a:gd name="T19" fmla="*/ 232 h 321"/>
                <a:gd name="T20" fmla="*/ 202 w 433"/>
                <a:gd name="T21" fmla="*/ 62 h 321"/>
                <a:gd name="T22" fmla="*/ 371 w 433"/>
                <a:gd name="T23" fmla="*/ 111 h 321"/>
                <a:gd name="T24" fmla="*/ 323 w 433"/>
                <a:gd name="T25" fmla="*/ 280 h 321"/>
                <a:gd name="T26" fmla="*/ 153 w 433"/>
                <a:gd name="T27" fmla="*/ 23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3" h="321">
                  <a:moveTo>
                    <a:pt x="335" y="302"/>
                  </a:moveTo>
                  <a:cubicBezTo>
                    <a:pt x="407" y="262"/>
                    <a:pt x="433" y="171"/>
                    <a:pt x="393" y="99"/>
                  </a:cubicBezTo>
                  <a:cubicBezTo>
                    <a:pt x="353" y="26"/>
                    <a:pt x="262" y="0"/>
                    <a:pt x="189" y="40"/>
                  </a:cubicBezTo>
                  <a:cubicBezTo>
                    <a:pt x="165" y="54"/>
                    <a:pt x="147" y="73"/>
                    <a:pt x="134" y="95"/>
                  </a:cubicBezTo>
                  <a:cubicBezTo>
                    <a:pt x="134" y="94"/>
                    <a:pt x="134" y="94"/>
                    <a:pt x="134" y="94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59" y="321"/>
                    <a:pt x="259" y="321"/>
                    <a:pt x="259" y="321"/>
                  </a:cubicBezTo>
                  <a:cubicBezTo>
                    <a:pt x="285" y="321"/>
                    <a:pt x="311" y="315"/>
                    <a:pt x="335" y="302"/>
                  </a:cubicBezTo>
                  <a:close/>
                  <a:moveTo>
                    <a:pt x="153" y="232"/>
                  </a:moveTo>
                  <a:cubicBezTo>
                    <a:pt x="120" y="171"/>
                    <a:pt x="141" y="96"/>
                    <a:pt x="202" y="62"/>
                  </a:cubicBezTo>
                  <a:cubicBezTo>
                    <a:pt x="262" y="29"/>
                    <a:pt x="338" y="51"/>
                    <a:pt x="371" y="111"/>
                  </a:cubicBezTo>
                  <a:cubicBezTo>
                    <a:pt x="404" y="171"/>
                    <a:pt x="383" y="247"/>
                    <a:pt x="323" y="280"/>
                  </a:cubicBezTo>
                  <a:cubicBezTo>
                    <a:pt x="262" y="313"/>
                    <a:pt x="187" y="292"/>
                    <a:pt x="153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 rot="10800000">
              <a:off x="6239371" y="3463894"/>
              <a:ext cx="1970386" cy="1469571"/>
            </a:xfrm>
            <a:custGeom>
              <a:avLst/>
              <a:gdLst>
                <a:gd name="T0" fmla="*/ 246 w 430"/>
                <a:gd name="T1" fmla="*/ 41 h 321"/>
                <a:gd name="T2" fmla="*/ 41 w 430"/>
                <a:gd name="T3" fmla="*/ 96 h 321"/>
                <a:gd name="T4" fmla="*/ 96 w 430"/>
                <a:gd name="T5" fmla="*/ 300 h 321"/>
                <a:gd name="T6" fmla="*/ 171 w 430"/>
                <a:gd name="T7" fmla="*/ 320 h 321"/>
                <a:gd name="T8" fmla="*/ 171 w 430"/>
                <a:gd name="T9" fmla="*/ 321 h 321"/>
                <a:gd name="T10" fmla="*/ 430 w 430"/>
                <a:gd name="T11" fmla="*/ 321 h 321"/>
                <a:gd name="T12" fmla="*/ 301 w 430"/>
                <a:gd name="T13" fmla="*/ 97 h 321"/>
                <a:gd name="T14" fmla="*/ 301 w 430"/>
                <a:gd name="T15" fmla="*/ 97 h 321"/>
                <a:gd name="T16" fmla="*/ 246 w 430"/>
                <a:gd name="T17" fmla="*/ 41 h 321"/>
                <a:gd name="T18" fmla="*/ 279 w 430"/>
                <a:gd name="T19" fmla="*/ 233 h 321"/>
                <a:gd name="T20" fmla="*/ 108 w 430"/>
                <a:gd name="T21" fmla="*/ 278 h 321"/>
                <a:gd name="T22" fmla="*/ 63 w 430"/>
                <a:gd name="T23" fmla="*/ 108 h 321"/>
                <a:gd name="T24" fmla="*/ 233 w 430"/>
                <a:gd name="T25" fmla="*/ 63 h 321"/>
                <a:gd name="T26" fmla="*/ 279 w 430"/>
                <a:gd name="T27" fmla="*/ 23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0" h="321">
                  <a:moveTo>
                    <a:pt x="246" y="41"/>
                  </a:moveTo>
                  <a:cubicBezTo>
                    <a:pt x="174" y="0"/>
                    <a:pt x="83" y="24"/>
                    <a:pt x="41" y="96"/>
                  </a:cubicBezTo>
                  <a:cubicBezTo>
                    <a:pt x="0" y="167"/>
                    <a:pt x="24" y="259"/>
                    <a:pt x="96" y="300"/>
                  </a:cubicBezTo>
                  <a:cubicBezTo>
                    <a:pt x="119" y="314"/>
                    <a:pt x="145" y="320"/>
                    <a:pt x="171" y="320"/>
                  </a:cubicBezTo>
                  <a:cubicBezTo>
                    <a:pt x="171" y="321"/>
                    <a:pt x="171" y="321"/>
                    <a:pt x="171" y="321"/>
                  </a:cubicBezTo>
                  <a:cubicBezTo>
                    <a:pt x="430" y="321"/>
                    <a:pt x="430" y="321"/>
                    <a:pt x="430" y="321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301" y="97"/>
                    <a:pt x="301" y="97"/>
                    <a:pt x="301" y="97"/>
                  </a:cubicBezTo>
                  <a:cubicBezTo>
                    <a:pt x="288" y="74"/>
                    <a:pt x="270" y="55"/>
                    <a:pt x="246" y="41"/>
                  </a:cubicBezTo>
                  <a:close/>
                  <a:moveTo>
                    <a:pt x="279" y="233"/>
                  </a:moveTo>
                  <a:cubicBezTo>
                    <a:pt x="244" y="293"/>
                    <a:pt x="168" y="313"/>
                    <a:pt x="108" y="278"/>
                  </a:cubicBezTo>
                  <a:cubicBezTo>
                    <a:pt x="49" y="244"/>
                    <a:pt x="29" y="168"/>
                    <a:pt x="63" y="108"/>
                  </a:cubicBezTo>
                  <a:cubicBezTo>
                    <a:pt x="98" y="49"/>
                    <a:pt x="174" y="29"/>
                    <a:pt x="233" y="63"/>
                  </a:cubicBezTo>
                  <a:cubicBezTo>
                    <a:pt x="293" y="98"/>
                    <a:pt x="313" y="174"/>
                    <a:pt x="279" y="2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 noChangeArrowheads="1"/>
            </p:cNvSpPr>
            <p:nvPr/>
          </p:nvSpPr>
          <p:spPr bwMode="auto">
            <a:xfrm>
              <a:off x="4495007" y="3765787"/>
              <a:ext cx="732174" cy="736599"/>
            </a:xfrm>
            <a:custGeom>
              <a:avLst/>
              <a:gdLst>
                <a:gd name="T0" fmla="*/ 471 w 634"/>
                <a:gd name="T1" fmla="*/ 45 h 635"/>
                <a:gd name="T2" fmla="*/ 471 w 634"/>
                <a:gd name="T3" fmla="*/ 45 h 635"/>
                <a:gd name="T4" fmla="*/ 603 w 634"/>
                <a:gd name="T5" fmla="*/ 45 h 635"/>
                <a:gd name="T6" fmla="*/ 633 w 634"/>
                <a:gd name="T7" fmla="*/ 30 h 635"/>
                <a:gd name="T8" fmla="*/ 603 w 634"/>
                <a:gd name="T9" fmla="*/ 0 h 635"/>
                <a:gd name="T10" fmla="*/ 412 w 634"/>
                <a:gd name="T11" fmla="*/ 0 h 635"/>
                <a:gd name="T12" fmla="*/ 397 w 634"/>
                <a:gd name="T13" fmla="*/ 30 h 635"/>
                <a:gd name="T14" fmla="*/ 397 w 634"/>
                <a:gd name="T15" fmla="*/ 221 h 635"/>
                <a:gd name="T16" fmla="*/ 412 w 634"/>
                <a:gd name="T17" fmla="*/ 236 h 635"/>
                <a:gd name="T18" fmla="*/ 426 w 634"/>
                <a:gd name="T19" fmla="*/ 221 h 635"/>
                <a:gd name="T20" fmla="*/ 426 w 634"/>
                <a:gd name="T21" fmla="*/ 74 h 635"/>
                <a:gd name="T22" fmla="*/ 588 w 634"/>
                <a:gd name="T23" fmla="*/ 325 h 635"/>
                <a:gd name="T24" fmla="*/ 309 w 634"/>
                <a:gd name="T25" fmla="*/ 589 h 635"/>
                <a:gd name="T26" fmla="*/ 44 w 634"/>
                <a:gd name="T27" fmla="*/ 325 h 635"/>
                <a:gd name="T28" fmla="*/ 279 w 634"/>
                <a:gd name="T29" fmla="*/ 45 h 635"/>
                <a:gd name="T30" fmla="*/ 279 w 634"/>
                <a:gd name="T31" fmla="*/ 15 h 635"/>
                <a:gd name="T32" fmla="*/ 0 w 634"/>
                <a:gd name="T33" fmla="*/ 325 h 635"/>
                <a:gd name="T34" fmla="*/ 309 w 634"/>
                <a:gd name="T35" fmla="*/ 634 h 635"/>
                <a:gd name="T36" fmla="*/ 633 w 634"/>
                <a:gd name="T37" fmla="*/ 325 h 635"/>
                <a:gd name="T38" fmla="*/ 471 w 634"/>
                <a:gd name="T39" fmla="*/ 4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4" h="635">
                  <a:moveTo>
                    <a:pt x="471" y="45"/>
                  </a:moveTo>
                  <a:lnTo>
                    <a:pt x="471" y="45"/>
                  </a:lnTo>
                  <a:cubicBezTo>
                    <a:pt x="603" y="45"/>
                    <a:pt x="603" y="45"/>
                    <a:pt x="603" y="45"/>
                  </a:cubicBezTo>
                  <a:cubicBezTo>
                    <a:pt x="618" y="45"/>
                    <a:pt x="633" y="30"/>
                    <a:pt x="633" y="30"/>
                  </a:cubicBezTo>
                  <a:cubicBezTo>
                    <a:pt x="633" y="15"/>
                    <a:pt x="618" y="0"/>
                    <a:pt x="603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2" y="0"/>
                    <a:pt x="397" y="0"/>
                    <a:pt x="397" y="30"/>
                  </a:cubicBezTo>
                  <a:cubicBezTo>
                    <a:pt x="397" y="221"/>
                    <a:pt x="397" y="221"/>
                    <a:pt x="397" y="221"/>
                  </a:cubicBezTo>
                  <a:cubicBezTo>
                    <a:pt x="397" y="236"/>
                    <a:pt x="397" y="236"/>
                    <a:pt x="412" y="236"/>
                  </a:cubicBezTo>
                  <a:cubicBezTo>
                    <a:pt x="426" y="236"/>
                    <a:pt x="426" y="236"/>
                    <a:pt x="426" y="221"/>
                  </a:cubicBezTo>
                  <a:cubicBezTo>
                    <a:pt x="426" y="74"/>
                    <a:pt x="426" y="74"/>
                    <a:pt x="426" y="74"/>
                  </a:cubicBezTo>
                  <a:cubicBezTo>
                    <a:pt x="530" y="118"/>
                    <a:pt x="588" y="207"/>
                    <a:pt x="588" y="325"/>
                  </a:cubicBezTo>
                  <a:cubicBezTo>
                    <a:pt x="588" y="472"/>
                    <a:pt x="471" y="589"/>
                    <a:pt x="309" y="589"/>
                  </a:cubicBezTo>
                  <a:cubicBezTo>
                    <a:pt x="162" y="589"/>
                    <a:pt x="44" y="472"/>
                    <a:pt x="44" y="325"/>
                  </a:cubicBezTo>
                  <a:cubicBezTo>
                    <a:pt x="44" y="177"/>
                    <a:pt x="147" y="74"/>
                    <a:pt x="279" y="45"/>
                  </a:cubicBezTo>
                  <a:cubicBezTo>
                    <a:pt x="279" y="15"/>
                    <a:pt x="279" y="15"/>
                    <a:pt x="279" y="15"/>
                  </a:cubicBezTo>
                  <a:cubicBezTo>
                    <a:pt x="117" y="30"/>
                    <a:pt x="0" y="162"/>
                    <a:pt x="0" y="325"/>
                  </a:cubicBezTo>
                  <a:cubicBezTo>
                    <a:pt x="0" y="487"/>
                    <a:pt x="147" y="634"/>
                    <a:pt x="309" y="634"/>
                  </a:cubicBezTo>
                  <a:cubicBezTo>
                    <a:pt x="485" y="634"/>
                    <a:pt x="633" y="487"/>
                    <a:pt x="633" y="325"/>
                  </a:cubicBezTo>
                  <a:cubicBezTo>
                    <a:pt x="633" y="207"/>
                    <a:pt x="559" y="104"/>
                    <a:pt x="471" y="4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7060541" y="3796911"/>
              <a:ext cx="732177" cy="732369"/>
            </a:xfrm>
            <a:custGeom>
              <a:avLst/>
              <a:gdLst>
                <a:gd name="T0" fmla="*/ 442 w 634"/>
                <a:gd name="T1" fmla="*/ 294 h 634"/>
                <a:gd name="T2" fmla="*/ 442 w 634"/>
                <a:gd name="T3" fmla="*/ 294 h 634"/>
                <a:gd name="T4" fmla="*/ 207 w 634"/>
                <a:gd name="T5" fmla="*/ 294 h 634"/>
                <a:gd name="T6" fmla="*/ 177 w 634"/>
                <a:gd name="T7" fmla="*/ 309 h 634"/>
                <a:gd name="T8" fmla="*/ 207 w 634"/>
                <a:gd name="T9" fmla="*/ 338 h 634"/>
                <a:gd name="T10" fmla="*/ 442 w 634"/>
                <a:gd name="T11" fmla="*/ 338 h 634"/>
                <a:gd name="T12" fmla="*/ 457 w 634"/>
                <a:gd name="T13" fmla="*/ 309 h 634"/>
                <a:gd name="T14" fmla="*/ 442 w 634"/>
                <a:gd name="T15" fmla="*/ 294 h 634"/>
                <a:gd name="T16" fmla="*/ 324 w 634"/>
                <a:gd name="T17" fmla="*/ 0 h 634"/>
                <a:gd name="T18" fmla="*/ 324 w 634"/>
                <a:gd name="T19" fmla="*/ 0 h 634"/>
                <a:gd name="T20" fmla="*/ 0 w 634"/>
                <a:gd name="T21" fmla="*/ 309 h 634"/>
                <a:gd name="T22" fmla="*/ 324 w 634"/>
                <a:gd name="T23" fmla="*/ 633 h 634"/>
                <a:gd name="T24" fmla="*/ 633 w 634"/>
                <a:gd name="T25" fmla="*/ 309 h 634"/>
                <a:gd name="T26" fmla="*/ 324 w 634"/>
                <a:gd name="T27" fmla="*/ 0 h 634"/>
                <a:gd name="T28" fmla="*/ 324 w 634"/>
                <a:gd name="T29" fmla="*/ 589 h 634"/>
                <a:gd name="T30" fmla="*/ 324 w 634"/>
                <a:gd name="T31" fmla="*/ 589 h 634"/>
                <a:gd name="T32" fmla="*/ 45 w 634"/>
                <a:gd name="T33" fmla="*/ 309 h 634"/>
                <a:gd name="T34" fmla="*/ 324 w 634"/>
                <a:gd name="T35" fmla="*/ 44 h 634"/>
                <a:gd name="T36" fmla="*/ 589 w 634"/>
                <a:gd name="T37" fmla="*/ 309 h 634"/>
                <a:gd name="T38" fmla="*/ 324 w 634"/>
                <a:gd name="T39" fmla="*/ 58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4" h="634">
                  <a:moveTo>
                    <a:pt x="442" y="294"/>
                  </a:moveTo>
                  <a:lnTo>
                    <a:pt x="442" y="294"/>
                  </a:lnTo>
                  <a:cubicBezTo>
                    <a:pt x="207" y="294"/>
                    <a:pt x="207" y="294"/>
                    <a:pt x="207" y="294"/>
                  </a:cubicBezTo>
                  <a:cubicBezTo>
                    <a:pt x="192" y="294"/>
                    <a:pt x="177" y="309"/>
                    <a:pt x="177" y="309"/>
                  </a:cubicBezTo>
                  <a:cubicBezTo>
                    <a:pt x="177" y="324"/>
                    <a:pt x="192" y="338"/>
                    <a:pt x="207" y="338"/>
                  </a:cubicBezTo>
                  <a:cubicBezTo>
                    <a:pt x="442" y="338"/>
                    <a:pt x="442" y="338"/>
                    <a:pt x="442" y="338"/>
                  </a:cubicBezTo>
                  <a:cubicBezTo>
                    <a:pt x="442" y="338"/>
                    <a:pt x="457" y="324"/>
                    <a:pt x="457" y="309"/>
                  </a:cubicBezTo>
                  <a:lnTo>
                    <a:pt x="442" y="294"/>
                  </a:lnTo>
                  <a:close/>
                  <a:moveTo>
                    <a:pt x="324" y="0"/>
                  </a:moveTo>
                  <a:lnTo>
                    <a:pt x="324" y="0"/>
                  </a:lnTo>
                  <a:cubicBezTo>
                    <a:pt x="148" y="0"/>
                    <a:pt x="0" y="147"/>
                    <a:pt x="0" y="309"/>
                  </a:cubicBezTo>
                  <a:cubicBezTo>
                    <a:pt x="0" y="485"/>
                    <a:pt x="148" y="633"/>
                    <a:pt x="324" y="633"/>
                  </a:cubicBezTo>
                  <a:cubicBezTo>
                    <a:pt x="486" y="633"/>
                    <a:pt x="633" y="485"/>
                    <a:pt x="633" y="309"/>
                  </a:cubicBezTo>
                  <a:cubicBezTo>
                    <a:pt x="633" y="147"/>
                    <a:pt x="486" y="0"/>
                    <a:pt x="324" y="0"/>
                  </a:cubicBezTo>
                  <a:close/>
                  <a:moveTo>
                    <a:pt x="324" y="589"/>
                  </a:moveTo>
                  <a:lnTo>
                    <a:pt x="324" y="589"/>
                  </a:lnTo>
                  <a:cubicBezTo>
                    <a:pt x="162" y="589"/>
                    <a:pt x="45" y="471"/>
                    <a:pt x="45" y="309"/>
                  </a:cubicBezTo>
                  <a:cubicBezTo>
                    <a:pt x="45" y="162"/>
                    <a:pt x="162" y="44"/>
                    <a:pt x="324" y="44"/>
                  </a:cubicBezTo>
                  <a:cubicBezTo>
                    <a:pt x="471" y="44"/>
                    <a:pt x="589" y="162"/>
                    <a:pt x="589" y="309"/>
                  </a:cubicBezTo>
                  <a:cubicBezTo>
                    <a:pt x="589" y="471"/>
                    <a:pt x="471" y="589"/>
                    <a:pt x="324" y="5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7060542" y="2365253"/>
              <a:ext cx="732177" cy="732369"/>
            </a:xfrm>
            <a:custGeom>
              <a:avLst/>
              <a:gdLst>
                <a:gd name="T0" fmla="*/ 426 w 634"/>
                <a:gd name="T1" fmla="*/ 294 h 634"/>
                <a:gd name="T2" fmla="*/ 426 w 634"/>
                <a:gd name="T3" fmla="*/ 294 h 634"/>
                <a:gd name="T4" fmla="*/ 338 w 634"/>
                <a:gd name="T5" fmla="*/ 294 h 634"/>
                <a:gd name="T6" fmla="*/ 338 w 634"/>
                <a:gd name="T7" fmla="*/ 191 h 634"/>
                <a:gd name="T8" fmla="*/ 309 w 634"/>
                <a:gd name="T9" fmla="*/ 176 h 634"/>
                <a:gd name="T10" fmla="*/ 294 w 634"/>
                <a:gd name="T11" fmla="*/ 191 h 634"/>
                <a:gd name="T12" fmla="*/ 294 w 634"/>
                <a:gd name="T13" fmla="*/ 294 h 634"/>
                <a:gd name="T14" fmla="*/ 191 w 634"/>
                <a:gd name="T15" fmla="*/ 294 h 634"/>
                <a:gd name="T16" fmla="*/ 176 w 634"/>
                <a:gd name="T17" fmla="*/ 309 h 634"/>
                <a:gd name="T18" fmla="*/ 191 w 634"/>
                <a:gd name="T19" fmla="*/ 338 h 634"/>
                <a:gd name="T20" fmla="*/ 294 w 634"/>
                <a:gd name="T21" fmla="*/ 338 h 634"/>
                <a:gd name="T22" fmla="*/ 294 w 634"/>
                <a:gd name="T23" fmla="*/ 427 h 634"/>
                <a:gd name="T24" fmla="*/ 309 w 634"/>
                <a:gd name="T25" fmla="*/ 456 h 634"/>
                <a:gd name="T26" fmla="*/ 338 w 634"/>
                <a:gd name="T27" fmla="*/ 427 h 634"/>
                <a:gd name="T28" fmla="*/ 338 w 634"/>
                <a:gd name="T29" fmla="*/ 338 h 634"/>
                <a:gd name="T30" fmla="*/ 426 w 634"/>
                <a:gd name="T31" fmla="*/ 338 h 634"/>
                <a:gd name="T32" fmla="*/ 456 w 634"/>
                <a:gd name="T33" fmla="*/ 309 h 634"/>
                <a:gd name="T34" fmla="*/ 426 w 634"/>
                <a:gd name="T35" fmla="*/ 294 h 634"/>
                <a:gd name="T36" fmla="*/ 309 w 634"/>
                <a:gd name="T37" fmla="*/ 0 h 634"/>
                <a:gd name="T38" fmla="*/ 309 w 634"/>
                <a:gd name="T39" fmla="*/ 0 h 634"/>
                <a:gd name="T40" fmla="*/ 0 w 634"/>
                <a:gd name="T41" fmla="*/ 309 h 634"/>
                <a:gd name="T42" fmla="*/ 309 w 634"/>
                <a:gd name="T43" fmla="*/ 633 h 634"/>
                <a:gd name="T44" fmla="*/ 633 w 634"/>
                <a:gd name="T45" fmla="*/ 309 h 634"/>
                <a:gd name="T46" fmla="*/ 309 w 634"/>
                <a:gd name="T47" fmla="*/ 0 h 634"/>
                <a:gd name="T48" fmla="*/ 309 w 634"/>
                <a:gd name="T49" fmla="*/ 589 h 634"/>
                <a:gd name="T50" fmla="*/ 309 w 634"/>
                <a:gd name="T51" fmla="*/ 589 h 634"/>
                <a:gd name="T52" fmla="*/ 44 w 634"/>
                <a:gd name="T53" fmla="*/ 309 h 634"/>
                <a:gd name="T54" fmla="*/ 309 w 634"/>
                <a:gd name="T55" fmla="*/ 44 h 634"/>
                <a:gd name="T56" fmla="*/ 588 w 634"/>
                <a:gd name="T57" fmla="*/ 309 h 634"/>
                <a:gd name="T58" fmla="*/ 309 w 634"/>
                <a:gd name="T59" fmla="*/ 589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34" h="634">
                  <a:moveTo>
                    <a:pt x="426" y="294"/>
                  </a:moveTo>
                  <a:lnTo>
                    <a:pt x="426" y="294"/>
                  </a:lnTo>
                  <a:cubicBezTo>
                    <a:pt x="338" y="294"/>
                    <a:pt x="338" y="294"/>
                    <a:pt x="338" y="294"/>
                  </a:cubicBezTo>
                  <a:cubicBezTo>
                    <a:pt x="338" y="191"/>
                    <a:pt x="338" y="191"/>
                    <a:pt x="338" y="191"/>
                  </a:cubicBezTo>
                  <a:cubicBezTo>
                    <a:pt x="338" y="191"/>
                    <a:pt x="324" y="176"/>
                    <a:pt x="309" y="176"/>
                  </a:cubicBezTo>
                  <a:lnTo>
                    <a:pt x="294" y="191"/>
                  </a:lnTo>
                  <a:cubicBezTo>
                    <a:pt x="294" y="294"/>
                    <a:pt x="294" y="294"/>
                    <a:pt x="294" y="294"/>
                  </a:cubicBezTo>
                  <a:cubicBezTo>
                    <a:pt x="191" y="294"/>
                    <a:pt x="191" y="294"/>
                    <a:pt x="191" y="294"/>
                  </a:cubicBezTo>
                  <a:lnTo>
                    <a:pt x="176" y="309"/>
                  </a:lnTo>
                  <a:cubicBezTo>
                    <a:pt x="176" y="324"/>
                    <a:pt x="191" y="338"/>
                    <a:pt x="191" y="338"/>
                  </a:cubicBezTo>
                  <a:cubicBezTo>
                    <a:pt x="294" y="338"/>
                    <a:pt x="294" y="338"/>
                    <a:pt x="294" y="338"/>
                  </a:cubicBezTo>
                  <a:cubicBezTo>
                    <a:pt x="294" y="427"/>
                    <a:pt x="294" y="427"/>
                    <a:pt x="294" y="427"/>
                  </a:cubicBezTo>
                  <a:cubicBezTo>
                    <a:pt x="294" y="442"/>
                    <a:pt x="309" y="456"/>
                    <a:pt x="309" y="456"/>
                  </a:cubicBezTo>
                  <a:cubicBezTo>
                    <a:pt x="324" y="456"/>
                    <a:pt x="338" y="442"/>
                    <a:pt x="338" y="427"/>
                  </a:cubicBezTo>
                  <a:cubicBezTo>
                    <a:pt x="338" y="338"/>
                    <a:pt x="338" y="338"/>
                    <a:pt x="338" y="338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42" y="338"/>
                    <a:pt x="456" y="324"/>
                    <a:pt x="456" y="309"/>
                  </a:cubicBezTo>
                  <a:cubicBezTo>
                    <a:pt x="456" y="309"/>
                    <a:pt x="442" y="294"/>
                    <a:pt x="426" y="294"/>
                  </a:cubicBezTo>
                  <a:close/>
                  <a:moveTo>
                    <a:pt x="309" y="0"/>
                  </a:moveTo>
                  <a:lnTo>
                    <a:pt x="309" y="0"/>
                  </a:lnTo>
                  <a:cubicBezTo>
                    <a:pt x="147" y="0"/>
                    <a:pt x="0" y="147"/>
                    <a:pt x="0" y="309"/>
                  </a:cubicBezTo>
                  <a:cubicBezTo>
                    <a:pt x="0" y="485"/>
                    <a:pt x="147" y="633"/>
                    <a:pt x="309" y="633"/>
                  </a:cubicBezTo>
                  <a:cubicBezTo>
                    <a:pt x="485" y="633"/>
                    <a:pt x="633" y="485"/>
                    <a:pt x="633" y="309"/>
                  </a:cubicBezTo>
                  <a:cubicBezTo>
                    <a:pt x="633" y="147"/>
                    <a:pt x="485" y="0"/>
                    <a:pt x="309" y="0"/>
                  </a:cubicBezTo>
                  <a:close/>
                  <a:moveTo>
                    <a:pt x="309" y="589"/>
                  </a:moveTo>
                  <a:lnTo>
                    <a:pt x="309" y="589"/>
                  </a:lnTo>
                  <a:cubicBezTo>
                    <a:pt x="162" y="589"/>
                    <a:pt x="44" y="471"/>
                    <a:pt x="44" y="309"/>
                  </a:cubicBezTo>
                  <a:cubicBezTo>
                    <a:pt x="44" y="162"/>
                    <a:pt x="162" y="44"/>
                    <a:pt x="309" y="44"/>
                  </a:cubicBezTo>
                  <a:cubicBezTo>
                    <a:pt x="471" y="44"/>
                    <a:pt x="588" y="162"/>
                    <a:pt x="588" y="309"/>
                  </a:cubicBezTo>
                  <a:cubicBezTo>
                    <a:pt x="588" y="471"/>
                    <a:pt x="471" y="589"/>
                    <a:pt x="309" y="5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4690207" y="3951550"/>
              <a:ext cx="364976" cy="365071"/>
            </a:xfrm>
            <a:custGeom>
              <a:avLst/>
              <a:gdLst>
                <a:gd name="T0" fmla="*/ 52265637 w 432"/>
                <a:gd name="T1" fmla="*/ 31126164 h 432"/>
                <a:gd name="T2" fmla="*/ 52265637 w 432"/>
                <a:gd name="T3" fmla="*/ 31126164 h 432"/>
                <a:gd name="T4" fmla="*/ 32033685 w 432"/>
                <a:gd name="T5" fmla="*/ 31126164 h 432"/>
                <a:gd name="T6" fmla="*/ 32033685 w 432"/>
                <a:gd name="T7" fmla="*/ 52135991 h 432"/>
                <a:gd name="T8" fmla="*/ 28402521 w 432"/>
                <a:gd name="T9" fmla="*/ 55897161 h 432"/>
                <a:gd name="T10" fmla="*/ 24770997 w 432"/>
                <a:gd name="T11" fmla="*/ 52135991 h 432"/>
                <a:gd name="T12" fmla="*/ 24770997 w 432"/>
                <a:gd name="T13" fmla="*/ 31126164 h 432"/>
                <a:gd name="T14" fmla="*/ 3631524 w 432"/>
                <a:gd name="T15" fmla="*/ 31126164 h 432"/>
                <a:gd name="T16" fmla="*/ 0 w 432"/>
                <a:gd name="T17" fmla="*/ 27364994 h 432"/>
                <a:gd name="T18" fmla="*/ 3631524 w 432"/>
                <a:gd name="T19" fmla="*/ 23733470 h 432"/>
                <a:gd name="T20" fmla="*/ 24770997 w 432"/>
                <a:gd name="T21" fmla="*/ 23733470 h 432"/>
                <a:gd name="T22" fmla="*/ 24770997 w 432"/>
                <a:gd name="T23" fmla="*/ 3631524 h 432"/>
                <a:gd name="T24" fmla="*/ 28402521 w 432"/>
                <a:gd name="T25" fmla="*/ 0 h 432"/>
                <a:gd name="T26" fmla="*/ 32033685 w 432"/>
                <a:gd name="T27" fmla="*/ 3631524 h 432"/>
                <a:gd name="T28" fmla="*/ 32033685 w 432"/>
                <a:gd name="T29" fmla="*/ 23733470 h 432"/>
                <a:gd name="T30" fmla="*/ 52265637 w 432"/>
                <a:gd name="T31" fmla="*/ 23733470 h 432"/>
                <a:gd name="T32" fmla="*/ 55897161 w 432"/>
                <a:gd name="T33" fmla="*/ 27364994 h 432"/>
                <a:gd name="T34" fmla="*/ 52265637 w 432"/>
                <a:gd name="T35" fmla="*/ 31126164 h 4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2" h="432">
                  <a:moveTo>
                    <a:pt x="403" y="240"/>
                  </a:moveTo>
                  <a:lnTo>
                    <a:pt x="403" y="240"/>
                  </a:lnTo>
                  <a:cubicBezTo>
                    <a:pt x="247" y="240"/>
                    <a:pt x="247" y="240"/>
                    <a:pt x="247" y="240"/>
                  </a:cubicBezTo>
                  <a:cubicBezTo>
                    <a:pt x="247" y="402"/>
                    <a:pt x="247" y="402"/>
                    <a:pt x="247" y="402"/>
                  </a:cubicBezTo>
                  <a:cubicBezTo>
                    <a:pt x="247" y="417"/>
                    <a:pt x="233" y="431"/>
                    <a:pt x="219" y="431"/>
                  </a:cubicBezTo>
                  <a:cubicBezTo>
                    <a:pt x="198" y="431"/>
                    <a:pt x="191" y="417"/>
                    <a:pt x="191" y="402"/>
                  </a:cubicBezTo>
                  <a:cubicBezTo>
                    <a:pt x="191" y="240"/>
                    <a:pt x="191" y="240"/>
                    <a:pt x="191" y="240"/>
                  </a:cubicBezTo>
                  <a:cubicBezTo>
                    <a:pt x="28" y="240"/>
                    <a:pt x="28" y="240"/>
                    <a:pt x="28" y="240"/>
                  </a:cubicBezTo>
                  <a:cubicBezTo>
                    <a:pt x="14" y="240"/>
                    <a:pt x="0" y="233"/>
                    <a:pt x="0" y="211"/>
                  </a:cubicBezTo>
                  <a:cubicBezTo>
                    <a:pt x="0" y="197"/>
                    <a:pt x="14" y="183"/>
                    <a:pt x="28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7"/>
                    <a:pt x="198" y="0"/>
                    <a:pt x="219" y="0"/>
                  </a:cubicBezTo>
                  <a:cubicBezTo>
                    <a:pt x="233" y="0"/>
                    <a:pt x="247" y="7"/>
                    <a:pt x="247" y="28"/>
                  </a:cubicBezTo>
                  <a:cubicBezTo>
                    <a:pt x="247" y="183"/>
                    <a:pt x="247" y="183"/>
                    <a:pt x="247" y="183"/>
                  </a:cubicBezTo>
                  <a:cubicBezTo>
                    <a:pt x="403" y="183"/>
                    <a:pt x="403" y="183"/>
                    <a:pt x="403" y="183"/>
                  </a:cubicBezTo>
                  <a:cubicBezTo>
                    <a:pt x="424" y="183"/>
                    <a:pt x="431" y="197"/>
                    <a:pt x="431" y="211"/>
                  </a:cubicBezTo>
                  <a:cubicBezTo>
                    <a:pt x="431" y="233"/>
                    <a:pt x="424" y="240"/>
                    <a:pt x="403" y="24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0" name="Freeform 11"/>
            <p:cNvSpPr>
              <a:spLocks noChangeArrowheads="1"/>
            </p:cNvSpPr>
            <p:nvPr/>
          </p:nvSpPr>
          <p:spPr bwMode="auto">
            <a:xfrm>
              <a:off x="5976229" y="2107884"/>
              <a:ext cx="323039" cy="45719"/>
            </a:xfrm>
            <a:custGeom>
              <a:avLst/>
              <a:gdLst>
                <a:gd name="T0" fmla="*/ 53614468 w 439"/>
                <a:gd name="T1" fmla="*/ 7216895 h 58"/>
                <a:gd name="T2" fmla="*/ 53614468 w 439"/>
                <a:gd name="T3" fmla="*/ 7216895 h 58"/>
                <a:gd name="T4" fmla="*/ 32299297 w 439"/>
                <a:gd name="T5" fmla="*/ 7216895 h 58"/>
                <a:gd name="T6" fmla="*/ 24976546 w 439"/>
                <a:gd name="T7" fmla="*/ 7216895 h 58"/>
                <a:gd name="T8" fmla="*/ 3661375 w 439"/>
                <a:gd name="T9" fmla="*/ 7216895 h 58"/>
                <a:gd name="T10" fmla="*/ 0 w 439"/>
                <a:gd name="T11" fmla="*/ 3545110 h 58"/>
                <a:gd name="T12" fmla="*/ 3661375 w 439"/>
                <a:gd name="T13" fmla="*/ 0 h 58"/>
                <a:gd name="T14" fmla="*/ 24976546 w 439"/>
                <a:gd name="T15" fmla="*/ 0 h 58"/>
                <a:gd name="T16" fmla="*/ 32299297 w 439"/>
                <a:gd name="T17" fmla="*/ 0 h 58"/>
                <a:gd name="T18" fmla="*/ 53614468 w 439"/>
                <a:gd name="T19" fmla="*/ 0 h 58"/>
                <a:gd name="T20" fmla="*/ 57275843 w 439"/>
                <a:gd name="T21" fmla="*/ 3545110 h 58"/>
                <a:gd name="T22" fmla="*/ 53614468 w 439"/>
                <a:gd name="T23" fmla="*/ 7216895 h 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9" h="58">
                  <a:moveTo>
                    <a:pt x="410" y="57"/>
                  </a:moveTo>
                  <a:lnTo>
                    <a:pt x="410" y="57"/>
                  </a:lnTo>
                  <a:cubicBezTo>
                    <a:pt x="247" y="57"/>
                    <a:pt x="247" y="57"/>
                    <a:pt x="247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4" y="57"/>
                    <a:pt x="0" y="50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4" y="0"/>
                    <a:pt x="438" y="14"/>
                    <a:pt x="438" y="28"/>
                  </a:cubicBezTo>
                  <a:cubicBezTo>
                    <a:pt x="438" y="50"/>
                    <a:pt x="424" y="57"/>
                    <a:pt x="410" y="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1" name="Freeform 12"/>
            <p:cNvSpPr>
              <a:spLocks noChangeArrowheads="1"/>
            </p:cNvSpPr>
            <p:nvPr/>
          </p:nvSpPr>
          <p:spPr bwMode="auto">
            <a:xfrm>
              <a:off x="5976229" y="1759357"/>
              <a:ext cx="323039" cy="323123"/>
            </a:xfrm>
            <a:custGeom>
              <a:avLst/>
              <a:gdLst>
                <a:gd name="T0" fmla="*/ 52265637 w 432"/>
                <a:gd name="T1" fmla="*/ 31126164 h 432"/>
                <a:gd name="T2" fmla="*/ 52265637 w 432"/>
                <a:gd name="T3" fmla="*/ 31126164 h 432"/>
                <a:gd name="T4" fmla="*/ 32033685 w 432"/>
                <a:gd name="T5" fmla="*/ 31126164 h 432"/>
                <a:gd name="T6" fmla="*/ 32033685 w 432"/>
                <a:gd name="T7" fmla="*/ 52135991 h 432"/>
                <a:gd name="T8" fmla="*/ 28402521 w 432"/>
                <a:gd name="T9" fmla="*/ 55897161 h 432"/>
                <a:gd name="T10" fmla="*/ 24770997 w 432"/>
                <a:gd name="T11" fmla="*/ 52135991 h 432"/>
                <a:gd name="T12" fmla="*/ 24770997 w 432"/>
                <a:gd name="T13" fmla="*/ 31126164 h 432"/>
                <a:gd name="T14" fmla="*/ 3631524 w 432"/>
                <a:gd name="T15" fmla="*/ 31126164 h 432"/>
                <a:gd name="T16" fmla="*/ 0 w 432"/>
                <a:gd name="T17" fmla="*/ 27364994 h 432"/>
                <a:gd name="T18" fmla="*/ 3631524 w 432"/>
                <a:gd name="T19" fmla="*/ 23733470 h 432"/>
                <a:gd name="T20" fmla="*/ 24770997 w 432"/>
                <a:gd name="T21" fmla="*/ 23733470 h 432"/>
                <a:gd name="T22" fmla="*/ 24770997 w 432"/>
                <a:gd name="T23" fmla="*/ 3631524 h 432"/>
                <a:gd name="T24" fmla="*/ 28402521 w 432"/>
                <a:gd name="T25" fmla="*/ 0 h 432"/>
                <a:gd name="T26" fmla="*/ 32033685 w 432"/>
                <a:gd name="T27" fmla="*/ 3631524 h 432"/>
                <a:gd name="T28" fmla="*/ 32033685 w 432"/>
                <a:gd name="T29" fmla="*/ 23733470 h 432"/>
                <a:gd name="T30" fmla="*/ 52265637 w 432"/>
                <a:gd name="T31" fmla="*/ 23733470 h 432"/>
                <a:gd name="T32" fmla="*/ 55897161 w 432"/>
                <a:gd name="T33" fmla="*/ 27364994 h 432"/>
                <a:gd name="T34" fmla="*/ 52265637 w 432"/>
                <a:gd name="T35" fmla="*/ 31126164 h 4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2" h="432">
                  <a:moveTo>
                    <a:pt x="403" y="240"/>
                  </a:moveTo>
                  <a:lnTo>
                    <a:pt x="403" y="240"/>
                  </a:lnTo>
                  <a:cubicBezTo>
                    <a:pt x="247" y="240"/>
                    <a:pt x="247" y="240"/>
                    <a:pt x="247" y="240"/>
                  </a:cubicBezTo>
                  <a:cubicBezTo>
                    <a:pt x="247" y="402"/>
                    <a:pt x="247" y="402"/>
                    <a:pt x="247" y="402"/>
                  </a:cubicBezTo>
                  <a:cubicBezTo>
                    <a:pt x="247" y="417"/>
                    <a:pt x="233" y="431"/>
                    <a:pt x="219" y="431"/>
                  </a:cubicBezTo>
                  <a:cubicBezTo>
                    <a:pt x="198" y="431"/>
                    <a:pt x="191" y="417"/>
                    <a:pt x="191" y="402"/>
                  </a:cubicBezTo>
                  <a:cubicBezTo>
                    <a:pt x="191" y="240"/>
                    <a:pt x="191" y="240"/>
                    <a:pt x="191" y="240"/>
                  </a:cubicBezTo>
                  <a:cubicBezTo>
                    <a:pt x="28" y="240"/>
                    <a:pt x="28" y="240"/>
                    <a:pt x="28" y="240"/>
                  </a:cubicBezTo>
                  <a:cubicBezTo>
                    <a:pt x="14" y="240"/>
                    <a:pt x="0" y="233"/>
                    <a:pt x="0" y="211"/>
                  </a:cubicBezTo>
                  <a:cubicBezTo>
                    <a:pt x="0" y="197"/>
                    <a:pt x="14" y="183"/>
                    <a:pt x="28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7"/>
                    <a:pt x="198" y="0"/>
                    <a:pt x="219" y="0"/>
                  </a:cubicBezTo>
                  <a:cubicBezTo>
                    <a:pt x="233" y="0"/>
                    <a:pt x="247" y="7"/>
                    <a:pt x="247" y="28"/>
                  </a:cubicBezTo>
                  <a:cubicBezTo>
                    <a:pt x="247" y="183"/>
                    <a:pt x="247" y="183"/>
                    <a:pt x="247" y="183"/>
                  </a:cubicBezTo>
                  <a:cubicBezTo>
                    <a:pt x="403" y="183"/>
                    <a:pt x="403" y="183"/>
                    <a:pt x="403" y="183"/>
                  </a:cubicBezTo>
                  <a:cubicBezTo>
                    <a:pt x="424" y="183"/>
                    <a:pt x="431" y="197"/>
                    <a:pt x="431" y="211"/>
                  </a:cubicBezTo>
                  <a:cubicBezTo>
                    <a:pt x="431" y="233"/>
                    <a:pt x="424" y="240"/>
                    <a:pt x="403" y="24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2" name="Freeform 37"/>
            <p:cNvSpPr>
              <a:spLocks noChangeArrowheads="1"/>
            </p:cNvSpPr>
            <p:nvPr/>
          </p:nvSpPr>
          <p:spPr bwMode="auto">
            <a:xfrm>
              <a:off x="5783261" y="1602647"/>
              <a:ext cx="732177" cy="732371"/>
            </a:xfrm>
            <a:custGeom>
              <a:avLst/>
              <a:gdLst>
                <a:gd name="T0" fmla="*/ 38763987 w 602"/>
                <a:gd name="T1" fmla="*/ 78442719 h 602"/>
                <a:gd name="T2" fmla="*/ 38763987 w 602"/>
                <a:gd name="T3" fmla="*/ 78442719 h 602"/>
                <a:gd name="T4" fmla="*/ 0 w 602"/>
                <a:gd name="T5" fmla="*/ 38764526 h 602"/>
                <a:gd name="T6" fmla="*/ 38763987 w 602"/>
                <a:gd name="T7" fmla="*/ 0 h 602"/>
                <a:gd name="T8" fmla="*/ 78441997 w 602"/>
                <a:gd name="T9" fmla="*/ 38764526 h 602"/>
                <a:gd name="T10" fmla="*/ 38763987 w 602"/>
                <a:gd name="T11" fmla="*/ 78442719 h 602"/>
                <a:gd name="T12" fmla="*/ 38763987 w 602"/>
                <a:gd name="T13" fmla="*/ 7439751 h 602"/>
                <a:gd name="T14" fmla="*/ 38763987 w 602"/>
                <a:gd name="T15" fmla="*/ 7439751 h 602"/>
                <a:gd name="T16" fmla="*/ 7439717 w 602"/>
                <a:gd name="T17" fmla="*/ 38764526 h 602"/>
                <a:gd name="T18" fmla="*/ 38763987 w 602"/>
                <a:gd name="T19" fmla="*/ 71002968 h 602"/>
                <a:gd name="T20" fmla="*/ 71002280 w 602"/>
                <a:gd name="T21" fmla="*/ 38764526 h 602"/>
                <a:gd name="T22" fmla="*/ 38763987 w 602"/>
                <a:gd name="T23" fmla="*/ 7439751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4" y="601"/>
                    <a:pt x="0" y="467"/>
                    <a:pt x="0" y="297"/>
                  </a:cubicBezTo>
                  <a:cubicBezTo>
                    <a:pt x="0" y="135"/>
                    <a:pt x="134" y="0"/>
                    <a:pt x="297" y="0"/>
                  </a:cubicBezTo>
                  <a:cubicBezTo>
                    <a:pt x="466" y="0"/>
                    <a:pt x="601" y="135"/>
                    <a:pt x="601" y="297"/>
                  </a:cubicBezTo>
                  <a:cubicBezTo>
                    <a:pt x="601" y="467"/>
                    <a:pt x="466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4" name="Freeform 67"/>
            <p:cNvSpPr>
              <a:spLocks noChangeArrowheads="1"/>
            </p:cNvSpPr>
            <p:nvPr/>
          </p:nvSpPr>
          <p:spPr bwMode="auto">
            <a:xfrm rot="1747827">
              <a:off x="4601168" y="2582429"/>
              <a:ext cx="575583" cy="579968"/>
            </a:xfrm>
            <a:custGeom>
              <a:avLst/>
              <a:gdLst>
                <a:gd name="T0" fmla="*/ 593 w 601"/>
                <a:gd name="T1" fmla="*/ 42 h 602"/>
                <a:gd name="T2" fmla="*/ 593 w 601"/>
                <a:gd name="T3" fmla="*/ 42 h 602"/>
                <a:gd name="T4" fmla="*/ 501 w 601"/>
                <a:gd name="T5" fmla="*/ 142 h 602"/>
                <a:gd name="T6" fmla="*/ 544 w 601"/>
                <a:gd name="T7" fmla="*/ 142 h 602"/>
                <a:gd name="T8" fmla="*/ 572 w 601"/>
                <a:gd name="T9" fmla="*/ 170 h 602"/>
                <a:gd name="T10" fmla="*/ 544 w 601"/>
                <a:gd name="T11" fmla="*/ 198 h 602"/>
                <a:gd name="T12" fmla="*/ 431 w 601"/>
                <a:gd name="T13" fmla="*/ 198 h 602"/>
                <a:gd name="T14" fmla="*/ 402 w 601"/>
                <a:gd name="T15" fmla="*/ 170 h 602"/>
                <a:gd name="T16" fmla="*/ 402 w 601"/>
                <a:gd name="T17" fmla="*/ 57 h 602"/>
                <a:gd name="T18" fmla="*/ 431 w 601"/>
                <a:gd name="T19" fmla="*/ 28 h 602"/>
                <a:gd name="T20" fmla="*/ 459 w 601"/>
                <a:gd name="T21" fmla="*/ 57 h 602"/>
                <a:gd name="T22" fmla="*/ 459 w 601"/>
                <a:gd name="T23" fmla="*/ 99 h 602"/>
                <a:gd name="T24" fmla="*/ 551 w 601"/>
                <a:gd name="T25" fmla="*/ 7 h 602"/>
                <a:gd name="T26" fmla="*/ 572 w 601"/>
                <a:gd name="T27" fmla="*/ 0 h 602"/>
                <a:gd name="T28" fmla="*/ 600 w 601"/>
                <a:gd name="T29" fmla="*/ 28 h 602"/>
                <a:gd name="T30" fmla="*/ 593 w 601"/>
                <a:gd name="T31" fmla="*/ 42 h 602"/>
                <a:gd name="T32" fmla="*/ 296 w 601"/>
                <a:gd name="T33" fmla="*/ 382 h 602"/>
                <a:gd name="T34" fmla="*/ 296 w 601"/>
                <a:gd name="T35" fmla="*/ 382 h 602"/>
                <a:gd name="T36" fmla="*/ 211 w 601"/>
                <a:gd name="T37" fmla="*/ 297 h 602"/>
                <a:gd name="T38" fmla="*/ 296 w 601"/>
                <a:gd name="T39" fmla="*/ 212 h 602"/>
                <a:gd name="T40" fmla="*/ 381 w 601"/>
                <a:gd name="T41" fmla="*/ 297 h 602"/>
                <a:gd name="T42" fmla="*/ 296 w 601"/>
                <a:gd name="T43" fmla="*/ 382 h 602"/>
                <a:gd name="T44" fmla="*/ 169 w 601"/>
                <a:gd name="T45" fmla="*/ 573 h 602"/>
                <a:gd name="T46" fmla="*/ 169 w 601"/>
                <a:gd name="T47" fmla="*/ 573 h 602"/>
                <a:gd name="T48" fmla="*/ 141 w 601"/>
                <a:gd name="T49" fmla="*/ 544 h 602"/>
                <a:gd name="T50" fmla="*/ 141 w 601"/>
                <a:gd name="T51" fmla="*/ 502 h 602"/>
                <a:gd name="T52" fmla="*/ 42 w 601"/>
                <a:gd name="T53" fmla="*/ 594 h 602"/>
                <a:gd name="T54" fmla="*/ 28 w 601"/>
                <a:gd name="T55" fmla="*/ 601 h 602"/>
                <a:gd name="T56" fmla="*/ 0 w 601"/>
                <a:gd name="T57" fmla="*/ 573 h 602"/>
                <a:gd name="T58" fmla="*/ 7 w 601"/>
                <a:gd name="T59" fmla="*/ 551 h 602"/>
                <a:gd name="T60" fmla="*/ 98 w 601"/>
                <a:gd name="T61" fmla="*/ 460 h 602"/>
                <a:gd name="T62" fmla="*/ 56 w 601"/>
                <a:gd name="T63" fmla="*/ 460 h 602"/>
                <a:gd name="T64" fmla="*/ 28 w 601"/>
                <a:gd name="T65" fmla="*/ 431 h 602"/>
                <a:gd name="T66" fmla="*/ 56 w 601"/>
                <a:gd name="T67" fmla="*/ 403 h 602"/>
                <a:gd name="T68" fmla="*/ 169 w 601"/>
                <a:gd name="T69" fmla="*/ 403 h 602"/>
                <a:gd name="T70" fmla="*/ 197 w 601"/>
                <a:gd name="T71" fmla="*/ 431 h 602"/>
                <a:gd name="T72" fmla="*/ 197 w 601"/>
                <a:gd name="T73" fmla="*/ 544 h 602"/>
                <a:gd name="T74" fmla="*/ 169 w 601"/>
                <a:gd name="T75" fmla="*/ 573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1" h="602">
                  <a:moveTo>
                    <a:pt x="593" y="42"/>
                  </a:moveTo>
                  <a:lnTo>
                    <a:pt x="593" y="42"/>
                  </a:lnTo>
                  <a:cubicBezTo>
                    <a:pt x="501" y="142"/>
                    <a:pt x="501" y="142"/>
                    <a:pt x="501" y="142"/>
                  </a:cubicBezTo>
                  <a:cubicBezTo>
                    <a:pt x="544" y="142"/>
                    <a:pt x="544" y="142"/>
                    <a:pt x="544" y="142"/>
                  </a:cubicBezTo>
                  <a:cubicBezTo>
                    <a:pt x="558" y="142"/>
                    <a:pt x="572" y="149"/>
                    <a:pt x="572" y="170"/>
                  </a:cubicBezTo>
                  <a:cubicBezTo>
                    <a:pt x="572" y="184"/>
                    <a:pt x="558" y="198"/>
                    <a:pt x="544" y="198"/>
                  </a:cubicBezTo>
                  <a:cubicBezTo>
                    <a:pt x="431" y="198"/>
                    <a:pt x="431" y="198"/>
                    <a:pt x="431" y="198"/>
                  </a:cubicBezTo>
                  <a:cubicBezTo>
                    <a:pt x="417" y="198"/>
                    <a:pt x="402" y="184"/>
                    <a:pt x="402" y="170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402" y="35"/>
                    <a:pt x="417" y="28"/>
                    <a:pt x="431" y="28"/>
                  </a:cubicBezTo>
                  <a:cubicBezTo>
                    <a:pt x="445" y="28"/>
                    <a:pt x="459" y="35"/>
                    <a:pt x="459" y="57"/>
                  </a:cubicBezTo>
                  <a:cubicBezTo>
                    <a:pt x="459" y="99"/>
                    <a:pt x="459" y="99"/>
                    <a:pt x="459" y="99"/>
                  </a:cubicBezTo>
                  <a:cubicBezTo>
                    <a:pt x="551" y="7"/>
                    <a:pt x="551" y="7"/>
                    <a:pt x="551" y="7"/>
                  </a:cubicBezTo>
                  <a:cubicBezTo>
                    <a:pt x="558" y="0"/>
                    <a:pt x="565" y="0"/>
                    <a:pt x="572" y="0"/>
                  </a:cubicBezTo>
                  <a:cubicBezTo>
                    <a:pt x="586" y="0"/>
                    <a:pt x="600" y="7"/>
                    <a:pt x="600" y="28"/>
                  </a:cubicBezTo>
                  <a:cubicBezTo>
                    <a:pt x="600" y="35"/>
                    <a:pt x="600" y="42"/>
                    <a:pt x="593" y="42"/>
                  </a:cubicBezTo>
                  <a:close/>
                  <a:moveTo>
                    <a:pt x="296" y="382"/>
                  </a:moveTo>
                  <a:lnTo>
                    <a:pt x="296" y="382"/>
                  </a:lnTo>
                  <a:cubicBezTo>
                    <a:pt x="254" y="382"/>
                    <a:pt x="211" y="346"/>
                    <a:pt x="211" y="297"/>
                  </a:cubicBezTo>
                  <a:cubicBezTo>
                    <a:pt x="211" y="255"/>
                    <a:pt x="254" y="212"/>
                    <a:pt x="296" y="212"/>
                  </a:cubicBezTo>
                  <a:cubicBezTo>
                    <a:pt x="346" y="212"/>
                    <a:pt x="381" y="255"/>
                    <a:pt x="381" y="297"/>
                  </a:cubicBezTo>
                  <a:cubicBezTo>
                    <a:pt x="381" y="346"/>
                    <a:pt x="346" y="382"/>
                    <a:pt x="296" y="382"/>
                  </a:cubicBezTo>
                  <a:close/>
                  <a:moveTo>
                    <a:pt x="169" y="573"/>
                  </a:moveTo>
                  <a:lnTo>
                    <a:pt x="169" y="573"/>
                  </a:lnTo>
                  <a:cubicBezTo>
                    <a:pt x="148" y="573"/>
                    <a:pt x="141" y="559"/>
                    <a:pt x="141" y="544"/>
                  </a:cubicBezTo>
                  <a:cubicBezTo>
                    <a:pt x="141" y="502"/>
                    <a:pt x="141" y="502"/>
                    <a:pt x="141" y="502"/>
                  </a:cubicBezTo>
                  <a:cubicBezTo>
                    <a:pt x="42" y="594"/>
                    <a:pt x="42" y="594"/>
                    <a:pt x="42" y="594"/>
                  </a:cubicBezTo>
                  <a:cubicBezTo>
                    <a:pt x="42" y="601"/>
                    <a:pt x="35" y="601"/>
                    <a:pt x="28" y="601"/>
                  </a:cubicBezTo>
                  <a:cubicBezTo>
                    <a:pt x="7" y="601"/>
                    <a:pt x="0" y="587"/>
                    <a:pt x="0" y="573"/>
                  </a:cubicBezTo>
                  <a:cubicBezTo>
                    <a:pt x="0" y="566"/>
                    <a:pt x="0" y="559"/>
                    <a:pt x="7" y="551"/>
                  </a:cubicBezTo>
                  <a:cubicBezTo>
                    <a:pt x="98" y="460"/>
                    <a:pt x="98" y="460"/>
                    <a:pt x="98" y="460"/>
                  </a:cubicBezTo>
                  <a:cubicBezTo>
                    <a:pt x="56" y="460"/>
                    <a:pt x="56" y="460"/>
                    <a:pt x="56" y="460"/>
                  </a:cubicBezTo>
                  <a:cubicBezTo>
                    <a:pt x="35" y="460"/>
                    <a:pt x="28" y="446"/>
                    <a:pt x="28" y="431"/>
                  </a:cubicBezTo>
                  <a:cubicBezTo>
                    <a:pt x="28" y="417"/>
                    <a:pt x="35" y="403"/>
                    <a:pt x="56" y="403"/>
                  </a:cubicBezTo>
                  <a:cubicBezTo>
                    <a:pt x="169" y="403"/>
                    <a:pt x="169" y="403"/>
                    <a:pt x="169" y="403"/>
                  </a:cubicBezTo>
                  <a:cubicBezTo>
                    <a:pt x="183" y="403"/>
                    <a:pt x="197" y="417"/>
                    <a:pt x="197" y="431"/>
                  </a:cubicBezTo>
                  <a:cubicBezTo>
                    <a:pt x="197" y="544"/>
                    <a:pt x="197" y="544"/>
                    <a:pt x="197" y="544"/>
                  </a:cubicBezTo>
                  <a:cubicBezTo>
                    <a:pt x="197" y="559"/>
                    <a:pt x="183" y="573"/>
                    <a:pt x="169" y="5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/>
            <p:cNvSpPr>
              <a:spLocks noChangeArrowheads="1"/>
            </p:cNvSpPr>
            <p:nvPr/>
          </p:nvSpPr>
          <p:spPr bwMode="auto">
            <a:xfrm>
              <a:off x="6030853" y="5013355"/>
              <a:ext cx="237600" cy="28800"/>
            </a:xfrm>
            <a:custGeom>
              <a:avLst/>
              <a:gdLst>
                <a:gd name="T0" fmla="*/ 53614468 w 439"/>
                <a:gd name="T1" fmla="*/ 7216895 h 58"/>
                <a:gd name="T2" fmla="*/ 53614468 w 439"/>
                <a:gd name="T3" fmla="*/ 7216895 h 58"/>
                <a:gd name="T4" fmla="*/ 32299297 w 439"/>
                <a:gd name="T5" fmla="*/ 7216895 h 58"/>
                <a:gd name="T6" fmla="*/ 24976546 w 439"/>
                <a:gd name="T7" fmla="*/ 7216895 h 58"/>
                <a:gd name="T8" fmla="*/ 3661375 w 439"/>
                <a:gd name="T9" fmla="*/ 7216895 h 58"/>
                <a:gd name="T10" fmla="*/ 0 w 439"/>
                <a:gd name="T11" fmla="*/ 3545110 h 58"/>
                <a:gd name="T12" fmla="*/ 3661375 w 439"/>
                <a:gd name="T13" fmla="*/ 0 h 58"/>
                <a:gd name="T14" fmla="*/ 24976546 w 439"/>
                <a:gd name="T15" fmla="*/ 0 h 58"/>
                <a:gd name="T16" fmla="*/ 32299297 w 439"/>
                <a:gd name="T17" fmla="*/ 0 h 58"/>
                <a:gd name="T18" fmla="*/ 53614468 w 439"/>
                <a:gd name="T19" fmla="*/ 0 h 58"/>
                <a:gd name="T20" fmla="*/ 57275843 w 439"/>
                <a:gd name="T21" fmla="*/ 3545110 h 58"/>
                <a:gd name="T22" fmla="*/ 53614468 w 439"/>
                <a:gd name="T23" fmla="*/ 7216895 h 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9" h="58">
                  <a:moveTo>
                    <a:pt x="410" y="57"/>
                  </a:moveTo>
                  <a:lnTo>
                    <a:pt x="410" y="57"/>
                  </a:lnTo>
                  <a:cubicBezTo>
                    <a:pt x="247" y="57"/>
                    <a:pt x="247" y="57"/>
                    <a:pt x="247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4" y="57"/>
                    <a:pt x="0" y="50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4" y="0"/>
                    <a:pt x="438" y="14"/>
                    <a:pt x="438" y="28"/>
                  </a:cubicBezTo>
                  <a:cubicBezTo>
                    <a:pt x="438" y="50"/>
                    <a:pt x="424" y="57"/>
                    <a:pt x="410" y="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6" name="Freeform 12"/>
            <p:cNvSpPr>
              <a:spLocks noChangeArrowheads="1"/>
            </p:cNvSpPr>
            <p:nvPr/>
          </p:nvSpPr>
          <p:spPr bwMode="auto">
            <a:xfrm>
              <a:off x="6031452" y="4758147"/>
              <a:ext cx="237001" cy="237063"/>
            </a:xfrm>
            <a:custGeom>
              <a:avLst/>
              <a:gdLst>
                <a:gd name="T0" fmla="*/ 52265637 w 432"/>
                <a:gd name="T1" fmla="*/ 31126164 h 432"/>
                <a:gd name="T2" fmla="*/ 52265637 w 432"/>
                <a:gd name="T3" fmla="*/ 31126164 h 432"/>
                <a:gd name="T4" fmla="*/ 32033685 w 432"/>
                <a:gd name="T5" fmla="*/ 31126164 h 432"/>
                <a:gd name="T6" fmla="*/ 32033685 w 432"/>
                <a:gd name="T7" fmla="*/ 52135991 h 432"/>
                <a:gd name="T8" fmla="*/ 28402521 w 432"/>
                <a:gd name="T9" fmla="*/ 55897161 h 432"/>
                <a:gd name="T10" fmla="*/ 24770997 w 432"/>
                <a:gd name="T11" fmla="*/ 52135991 h 432"/>
                <a:gd name="T12" fmla="*/ 24770997 w 432"/>
                <a:gd name="T13" fmla="*/ 31126164 h 432"/>
                <a:gd name="T14" fmla="*/ 3631524 w 432"/>
                <a:gd name="T15" fmla="*/ 31126164 h 432"/>
                <a:gd name="T16" fmla="*/ 0 w 432"/>
                <a:gd name="T17" fmla="*/ 27364994 h 432"/>
                <a:gd name="T18" fmla="*/ 3631524 w 432"/>
                <a:gd name="T19" fmla="*/ 23733470 h 432"/>
                <a:gd name="T20" fmla="*/ 24770997 w 432"/>
                <a:gd name="T21" fmla="*/ 23733470 h 432"/>
                <a:gd name="T22" fmla="*/ 24770997 w 432"/>
                <a:gd name="T23" fmla="*/ 3631524 h 432"/>
                <a:gd name="T24" fmla="*/ 28402521 w 432"/>
                <a:gd name="T25" fmla="*/ 0 h 432"/>
                <a:gd name="T26" fmla="*/ 32033685 w 432"/>
                <a:gd name="T27" fmla="*/ 3631524 h 432"/>
                <a:gd name="T28" fmla="*/ 32033685 w 432"/>
                <a:gd name="T29" fmla="*/ 23733470 h 432"/>
                <a:gd name="T30" fmla="*/ 52265637 w 432"/>
                <a:gd name="T31" fmla="*/ 23733470 h 432"/>
                <a:gd name="T32" fmla="*/ 55897161 w 432"/>
                <a:gd name="T33" fmla="*/ 27364994 h 432"/>
                <a:gd name="T34" fmla="*/ 52265637 w 432"/>
                <a:gd name="T35" fmla="*/ 31126164 h 4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32" h="432">
                  <a:moveTo>
                    <a:pt x="403" y="240"/>
                  </a:moveTo>
                  <a:lnTo>
                    <a:pt x="403" y="240"/>
                  </a:lnTo>
                  <a:cubicBezTo>
                    <a:pt x="247" y="240"/>
                    <a:pt x="247" y="240"/>
                    <a:pt x="247" y="240"/>
                  </a:cubicBezTo>
                  <a:cubicBezTo>
                    <a:pt x="247" y="402"/>
                    <a:pt x="247" y="402"/>
                    <a:pt x="247" y="402"/>
                  </a:cubicBezTo>
                  <a:cubicBezTo>
                    <a:pt x="247" y="417"/>
                    <a:pt x="233" y="431"/>
                    <a:pt x="219" y="431"/>
                  </a:cubicBezTo>
                  <a:cubicBezTo>
                    <a:pt x="198" y="431"/>
                    <a:pt x="191" y="417"/>
                    <a:pt x="191" y="402"/>
                  </a:cubicBezTo>
                  <a:cubicBezTo>
                    <a:pt x="191" y="240"/>
                    <a:pt x="191" y="240"/>
                    <a:pt x="191" y="240"/>
                  </a:cubicBezTo>
                  <a:cubicBezTo>
                    <a:pt x="28" y="240"/>
                    <a:pt x="28" y="240"/>
                    <a:pt x="28" y="240"/>
                  </a:cubicBezTo>
                  <a:cubicBezTo>
                    <a:pt x="14" y="240"/>
                    <a:pt x="0" y="233"/>
                    <a:pt x="0" y="211"/>
                  </a:cubicBezTo>
                  <a:cubicBezTo>
                    <a:pt x="0" y="197"/>
                    <a:pt x="14" y="183"/>
                    <a:pt x="28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7"/>
                    <a:pt x="198" y="0"/>
                    <a:pt x="219" y="0"/>
                  </a:cubicBezTo>
                  <a:cubicBezTo>
                    <a:pt x="233" y="0"/>
                    <a:pt x="247" y="7"/>
                    <a:pt x="247" y="28"/>
                  </a:cubicBezTo>
                  <a:cubicBezTo>
                    <a:pt x="247" y="183"/>
                    <a:pt x="247" y="183"/>
                    <a:pt x="247" y="183"/>
                  </a:cubicBezTo>
                  <a:cubicBezTo>
                    <a:pt x="403" y="183"/>
                    <a:pt x="403" y="183"/>
                    <a:pt x="403" y="183"/>
                  </a:cubicBezTo>
                  <a:cubicBezTo>
                    <a:pt x="424" y="183"/>
                    <a:pt x="431" y="197"/>
                    <a:pt x="431" y="211"/>
                  </a:cubicBezTo>
                  <a:cubicBezTo>
                    <a:pt x="431" y="233"/>
                    <a:pt x="424" y="240"/>
                    <a:pt x="403" y="24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7" name="Freeform 37"/>
            <p:cNvSpPr>
              <a:spLocks noChangeArrowheads="1"/>
            </p:cNvSpPr>
            <p:nvPr/>
          </p:nvSpPr>
          <p:spPr bwMode="auto">
            <a:xfrm>
              <a:off x="5783261" y="4529280"/>
              <a:ext cx="732177" cy="732371"/>
            </a:xfrm>
            <a:custGeom>
              <a:avLst/>
              <a:gdLst>
                <a:gd name="T0" fmla="*/ 38763987 w 602"/>
                <a:gd name="T1" fmla="*/ 78442719 h 602"/>
                <a:gd name="T2" fmla="*/ 38763987 w 602"/>
                <a:gd name="T3" fmla="*/ 78442719 h 602"/>
                <a:gd name="T4" fmla="*/ 0 w 602"/>
                <a:gd name="T5" fmla="*/ 38764526 h 602"/>
                <a:gd name="T6" fmla="*/ 38763987 w 602"/>
                <a:gd name="T7" fmla="*/ 0 h 602"/>
                <a:gd name="T8" fmla="*/ 78441997 w 602"/>
                <a:gd name="T9" fmla="*/ 38764526 h 602"/>
                <a:gd name="T10" fmla="*/ 38763987 w 602"/>
                <a:gd name="T11" fmla="*/ 78442719 h 602"/>
                <a:gd name="T12" fmla="*/ 38763987 w 602"/>
                <a:gd name="T13" fmla="*/ 7439751 h 602"/>
                <a:gd name="T14" fmla="*/ 38763987 w 602"/>
                <a:gd name="T15" fmla="*/ 7439751 h 602"/>
                <a:gd name="T16" fmla="*/ 7439717 w 602"/>
                <a:gd name="T17" fmla="*/ 38764526 h 602"/>
                <a:gd name="T18" fmla="*/ 38763987 w 602"/>
                <a:gd name="T19" fmla="*/ 71002968 h 602"/>
                <a:gd name="T20" fmla="*/ 71002280 w 602"/>
                <a:gd name="T21" fmla="*/ 38764526 h 602"/>
                <a:gd name="T22" fmla="*/ 38763987 w 602"/>
                <a:gd name="T23" fmla="*/ 7439751 h 60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2" h="602">
                  <a:moveTo>
                    <a:pt x="297" y="601"/>
                  </a:moveTo>
                  <a:lnTo>
                    <a:pt x="297" y="601"/>
                  </a:lnTo>
                  <a:cubicBezTo>
                    <a:pt x="134" y="601"/>
                    <a:pt x="0" y="467"/>
                    <a:pt x="0" y="297"/>
                  </a:cubicBezTo>
                  <a:cubicBezTo>
                    <a:pt x="0" y="135"/>
                    <a:pt x="134" y="0"/>
                    <a:pt x="297" y="0"/>
                  </a:cubicBezTo>
                  <a:cubicBezTo>
                    <a:pt x="466" y="0"/>
                    <a:pt x="601" y="135"/>
                    <a:pt x="601" y="297"/>
                  </a:cubicBezTo>
                  <a:cubicBezTo>
                    <a:pt x="601" y="467"/>
                    <a:pt x="466" y="601"/>
                    <a:pt x="297" y="601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3" y="57"/>
                    <a:pt x="57" y="163"/>
                    <a:pt x="57" y="297"/>
                  </a:cubicBezTo>
                  <a:cubicBezTo>
                    <a:pt x="57" y="431"/>
                    <a:pt x="163" y="544"/>
                    <a:pt x="297" y="544"/>
                  </a:cubicBezTo>
                  <a:cubicBezTo>
                    <a:pt x="431" y="544"/>
                    <a:pt x="544" y="431"/>
                    <a:pt x="544" y="297"/>
                  </a:cubicBezTo>
                  <a:cubicBezTo>
                    <a:pt x="544" y="163"/>
                    <a:pt x="431" y="57"/>
                    <a:pt x="297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8" name="Freeform 11"/>
            <p:cNvSpPr>
              <a:spLocks noChangeArrowheads="1"/>
            </p:cNvSpPr>
            <p:nvPr/>
          </p:nvSpPr>
          <p:spPr bwMode="auto">
            <a:xfrm rot="16200000">
              <a:off x="6145319" y="4884649"/>
              <a:ext cx="324000" cy="28800"/>
            </a:xfrm>
            <a:custGeom>
              <a:avLst/>
              <a:gdLst>
                <a:gd name="T0" fmla="*/ 53614468 w 439"/>
                <a:gd name="T1" fmla="*/ 7216895 h 58"/>
                <a:gd name="T2" fmla="*/ 53614468 w 439"/>
                <a:gd name="T3" fmla="*/ 7216895 h 58"/>
                <a:gd name="T4" fmla="*/ 32299297 w 439"/>
                <a:gd name="T5" fmla="*/ 7216895 h 58"/>
                <a:gd name="T6" fmla="*/ 24976546 w 439"/>
                <a:gd name="T7" fmla="*/ 7216895 h 58"/>
                <a:gd name="T8" fmla="*/ 3661375 w 439"/>
                <a:gd name="T9" fmla="*/ 7216895 h 58"/>
                <a:gd name="T10" fmla="*/ 0 w 439"/>
                <a:gd name="T11" fmla="*/ 3545110 h 58"/>
                <a:gd name="T12" fmla="*/ 3661375 w 439"/>
                <a:gd name="T13" fmla="*/ 0 h 58"/>
                <a:gd name="T14" fmla="*/ 24976546 w 439"/>
                <a:gd name="T15" fmla="*/ 0 h 58"/>
                <a:gd name="T16" fmla="*/ 32299297 w 439"/>
                <a:gd name="T17" fmla="*/ 0 h 58"/>
                <a:gd name="T18" fmla="*/ 53614468 w 439"/>
                <a:gd name="T19" fmla="*/ 0 h 58"/>
                <a:gd name="T20" fmla="*/ 57275843 w 439"/>
                <a:gd name="T21" fmla="*/ 3545110 h 58"/>
                <a:gd name="T22" fmla="*/ 53614468 w 439"/>
                <a:gd name="T23" fmla="*/ 7216895 h 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9" h="58">
                  <a:moveTo>
                    <a:pt x="410" y="57"/>
                  </a:moveTo>
                  <a:lnTo>
                    <a:pt x="410" y="57"/>
                  </a:lnTo>
                  <a:cubicBezTo>
                    <a:pt x="247" y="57"/>
                    <a:pt x="247" y="57"/>
                    <a:pt x="247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4" y="57"/>
                    <a:pt x="0" y="50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4" y="0"/>
                    <a:pt x="438" y="14"/>
                    <a:pt x="438" y="28"/>
                  </a:cubicBezTo>
                  <a:cubicBezTo>
                    <a:pt x="438" y="50"/>
                    <a:pt x="424" y="57"/>
                    <a:pt x="410" y="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39" name="Freeform 11"/>
            <p:cNvSpPr>
              <a:spLocks noChangeArrowheads="1"/>
            </p:cNvSpPr>
            <p:nvPr/>
          </p:nvSpPr>
          <p:spPr bwMode="auto">
            <a:xfrm rot="16200000">
              <a:off x="5827820" y="4884649"/>
              <a:ext cx="324000" cy="28800"/>
            </a:xfrm>
            <a:custGeom>
              <a:avLst/>
              <a:gdLst>
                <a:gd name="T0" fmla="*/ 53614468 w 439"/>
                <a:gd name="T1" fmla="*/ 7216895 h 58"/>
                <a:gd name="T2" fmla="*/ 53614468 w 439"/>
                <a:gd name="T3" fmla="*/ 7216895 h 58"/>
                <a:gd name="T4" fmla="*/ 32299297 w 439"/>
                <a:gd name="T5" fmla="*/ 7216895 h 58"/>
                <a:gd name="T6" fmla="*/ 24976546 w 439"/>
                <a:gd name="T7" fmla="*/ 7216895 h 58"/>
                <a:gd name="T8" fmla="*/ 3661375 w 439"/>
                <a:gd name="T9" fmla="*/ 7216895 h 58"/>
                <a:gd name="T10" fmla="*/ 0 w 439"/>
                <a:gd name="T11" fmla="*/ 3545110 h 58"/>
                <a:gd name="T12" fmla="*/ 3661375 w 439"/>
                <a:gd name="T13" fmla="*/ 0 h 58"/>
                <a:gd name="T14" fmla="*/ 24976546 w 439"/>
                <a:gd name="T15" fmla="*/ 0 h 58"/>
                <a:gd name="T16" fmla="*/ 32299297 w 439"/>
                <a:gd name="T17" fmla="*/ 0 h 58"/>
                <a:gd name="T18" fmla="*/ 53614468 w 439"/>
                <a:gd name="T19" fmla="*/ 0 h 58"/>
                <a:gd name="T20" fmla="*/ 57275843 w 439"/>
                <a:gd name="T21" fmla="*/ 3545110 h 58"/>
                <a:gd name="T22" fmla="*/ 53614468 w 439"/>
                <a:gd name="T23" fmla="*/ 7216895 h 5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9" h="58">
                  <a:moveTo>
                    <a:pt x="410" y="57"/>
                  </a:moveTo>
                  <a:lnTo>
                    <a:pt x="410" y="57"/>
                  </a:lnTo>
                  <a:cubicBezTo>
                    <a:pt x="247" y="57"/>
                    <a:pt x="247" y="57"/>
                    <a:pt x="247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14" y="57"/>
                    <a:pt x="0" y="50"/>
                    <a:pt x="0" y="28"/>
                  </a:cubicBezTo>
                  <a:cubicBezTo>
                    <a:pt x="0" y="14"/>
                    <a:pt x="14" y="0"/>
                    <a:pt x="28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424" y="0"/>
                    <a:pt x="438" y="14"/>
                    <a:pt x="438" y="28"/>
                  </a:cubicBezTo>
                  <a:cubicBezTo>
                    <a:pt x="438" y="50"/>
                    <a:pt x="424" y="57"/>
                    <a:pt x="410" y="5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767985" y="2780861"/>
              <a:ext cx="235085" cy="24526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4621609" y="2374986"/>
              <a:ext cx="534702" cy="546654"/>
            </a:xfrm>
            <a:custGeom>
              <a:avLst/>
              <a:gdLst>
                <a:gd name="T0" fmla="*/ 203 w 360"/>
                <a:gd name="T1" fmla="*/ 271 h 368"/>
                <a:gd name="T2" fmla="*/ 261 w 360"/>
                <a:gd name="T3" fmla="*/ 202 h 368"/>
                <a:gd name="T4" fmla="*/ 360 w 360"/>
                <a:gd name="T5" fmla="*/ 51 h 368"/>
                <a:gd name="T6" fmla="*/ 346 w 360"/>
                <a:gd name="T7" fmla="*/ 37 h 368"/>
                <a:gd name="T8" fmla="*/ 277 w 360"/>
                <a:gd name="T9" fmla="*/ 37 h 368"/>
                <a:gd name="T10" fmla="*/ 180 w 360"/>
                <a:gd name="T11" fmla="*/ 0 h 368"/>
                <a:gd name="T12" fmla="*/ 83 w 360"/>
                <a:gd name="T13" fmla="*/ 37 h 368"/>
                <a:gd name="T14" fmla="*/ 14 w 360"/>
                <a:gd name="T15" fmla="*/ 37 h 368"/>
                <a:gd name="T16" fmla="*/ 0 w 360"/>
                <a:gd name="T17" fmla="*/ 51 h 368"/>
                <a:gd name="T18" fmla="*/ 98 w 360"/>
                <a:gd name="T19" fmla="*/ 202 h 368"/>
                <a:gd name="T20" fmla="*/ 156 w 360"/>
                <a:gd name="T21" fmla="*/ 271 h 368"/>
                <a:gd name="T22" fmla="*/ 156 w 360"/>
                <a:gd name="T23" fmla="*/ 297 h 368"/>
                <a:gd name="T24" fmla="*/ 91 w 360"/>
                <a:gd name="T25" fmla="*/ 332 h 368"/>
                <a:gd name="T26" fmla="*/ 180 w 360"/>
                <a:gd name="T27" fmla="*/ 368 h 368"/>
                <a:gd name="T28" fmla="*/ 269 w 360"/>
                <a:gd name="T29" fmla="*/ 332 h 368"/>
                <a:gd name="T30" fmla="*/ 203 w 360"/>
                <a:gd name="T31" fmla="*/ 297 h 368"/>
                <a:gd name="T32" fmla="*/ 203 w 360"/>
                <a:gd name="T33" fmla="*/ 271 h 368"/>
                <a:gd name="T34" fmla="*/ 259 w 360"/>
                <a:gd name="T35" fmla="*/ 170 h 368"/>
                <a:gd name="T36" fmla="*/ 281 w 360"/>
                <a:gd name="T37" fmla="*/ 65 h 368"/>
                <a:gd name="T38" fmla="*/ 331 w 360"/>
                <a:gd name="T39" fmla="*/ 65 h 368"/>
                <a:gd name="T40" fmla="*/ 259 w 360"/>
                <a:gd name="T41" fmla="*/ 170 h 368"/>
                <a:gd name="T42" fmla="*/ 180 w 360"/>
                <a:gd name="T43" fmla="*/ 24 h 368"/>
                <a:gd name="T44" fmla="*/ 256 w 360"/>
                <a:gd name="T45" fmla="*/ 55 h 368"/>
                <a:gd name="T46" fmla="*/ 180 w 360"/>
                <a:gd name="T47" fmla="*/ 86 h 368"/>
                <a:gd name="T48" fmla="*/ 104 w 360"/>
                <a:gd name="T49" fmla="*/ 55 h 368"/>
                <a:gd name="T50" fmla="*/ 180 w 360"/>
                <a:gd name="T51" fmla="*/ 24 h 368"/>
                <a:gd name="T52" fmla="*/ 29 w 360"/>
                <a:gd name="T53" fmla="*/ 65 h 368"/>
                <a:gd name="T54" fmla="*/ 79 w 360"/>
                <a:gd name="T55" fmla="*/ 65 h 368"/>
                <a:gd name="T56" fmla="*/ 101 w 360"/>
                <a:gd name="T57" fmla="*/ 170 h 368"/>
                <a:gd name="T58" fmla="*/ 29 w 360"/>
                <a:gd name="T59" fmla="*/ 6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0" h="368">
                  <a:moveTo>
                    <a:pt x="203" y="271"/>
                  </a:moveTo>
                  <a:cubicBezTo>
                    <a:pt x="203" y="242"/>
                    <a:pt x="225" y="226"/>
                    <a:pt x="261" y="202"/>
                  </a:cubicBezTo>
                  <a:cubicBezTo>
                    <a:pt x="305" y="173"/>
                    <a:pt x="360" y="137"/>
                    <a:pt x="360" y="51"/>
                  </a:cubicBezTo>
                  <a:cubicBezTo>
                    <a:pt x="360" y="43"/>
                    <a:pt x="353" y="37"/>
                    <a:pt x="346" y="37"/>
                  </a:cubicBezTo>
                  <a:cubicBezTo>
                    <a:pt x="277" y="37"/>
                    <a:pt x="277" y="37"/>
                    <a:pt x="277" y="37"/>
                  </a:cubicBezTo>
                  <a:cubicBezTo>
                    <a:pt x="267" y="19"/>
                    <a:pt x="238" y="0"/>
                    <a:pt x="180" y="0"/>
                  </a:cubicBezTo>
                  <a:cubicBezTo>
                    <a:pt x="121" y="0"/>
                    <a:pt x="92" y="19"/>
                    <a:pt x="8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6" y="37"/>
                    <a:pt x="0" y="43"/>
                    <a:pt x="0" y="51"/>
                  </a:cubicBezTo>
                  <a:cubicBezTo>
                    <a:pt x="0" y="137"/>
                    <a:pt x="54" y="173"/>
                    <a:pt x="98" y="202"/>
                  </a:cubicBezTo>
                  <a:cubicBezTo>
                    <a:pt x="134" y="226"/>
                    <a:pt x="156" y="242"/>
                    <a:pt x="156" y="271"/>
                  </a:cubicBezTo>
                  <a:cubicBezTo>
                    <a:pt x="156" y="297"/>
                    <a:pt x="156" y="297"/>
                    <a:pt x="156" y="297"/>
                  </a:cubicBezTo>
                  <a:cubicBezTo>
                    <a:pt x="118" y="301"/>
                    <a:pt x="91" y="315"/>
                    <a:pt x="91" y="332"/>
                  </a:cubicBezTo>
                  <a:cubicBezTo>
                    <a:pt x="91" y="352"/>
                    <a:pt x="131" y="368"/>
                    <a:pt x="180" y="368"/>
                  </a:cubicBezTo>
                  <a:cubicBezTo>
                    <a:pt x="229" y="368"/>
                    <a:pt x="269" y="352"/>
                    <a:pt x="269" y="332"/>
                  </a:cubicBezTo>
                  <a:cubicBezTo>
                    <a:pt x="269" y="315"/>
                    <a:pt x="241" y="301"/>
                    <a:pt x="203" y="297"/>
                  </a:cubicBezTo>
                  <a:lnTo>
                    <a:pt x="203" y="271"/>
                  </a:lnTo>
                  <a:close/>
                  <a:moveTo>
                    <a:pt x="259" y="170"/>
                  </a:moveTo>
                  <a:cubicBezTo>
                    <a:pt x="270" y="146"/>
                    <a:pt x="279" y="113"/>
                    <a:pt x="281" y="65"/>
                  </a:cubicBezTo>
                  <a:cubicBezTo>
                    <a:pt x="331" y="65"/>
                    <a:pt x="331" y="65"/>
                    <a:pt x="331" y="65"/>
                  </a:cubicBezTo>
                  <a:cubicBezTo>
                    <a:pt x="326" y="119"/>
                    <a:pt x="294" y="146"/>
                    <a:pt x="259" y="170"/>
                  </a:cubicBezTo>
                  <a:close/>
                  <a:moveTo>
                    <a:pt x="180" y="24"/>
                  </a:moveTo>
                  <a:cubicBezTo>
                    <a:pt x="234" y="24"/>
                    <a:pt x="256" y="47"/>
                    <a:pt x="256" y="55"/>
                  </a:cubicBezTo>
                  <a:cubicBezTo>
                    <a:pt x="256" y="63"/>
                    <a:pt x="234" y="86"/>
                    <a:pt x="180" y="86"/>
                  </a:cubicBezTo>
                  <a:cubicBezTo>
                    <a:pt x="125" y="86"/>
                    <a:pt x="104" y="63"/>
                    <a:pt x="104" y="55"/>
                  </a:cubicBezTo>
                  <a:cubicBezTo>
                    <a:pt x="104" y="47"/>
                    <a:pt x="125" y="24"/>
                    <a:pt x="180" y="24"/>
                  </a:cubicBezTo>
                  <a:close/>
                  <a:moveTo>
                    <a:pt x="29" y="65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80" y="113"/>
                    <a:pt x="89" y="146"/>
                    <a:pt x="101" y="170"/>
                  </a:cubicBezTo>
                  <a:cubicBezTo>
                    <a:pt x="66" y="146"/>
                    <a:pt x="33" y="119"/>
                    <a:pt x="29" y="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451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69842" y="202842"/>
            <a:ext cx="6452316" cy="6452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fa-IR" sz="72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تشریح</a:t>
            </a:r>
          </a:p>
          <a:p>
            <a:pPr algn="ctr">
              <a:lnSpc>
                <a:spcPct val="150000"/>
              </a:lnSpc>
            </a:pPr>
            <a:r>
              <a:rPr lang="fa-IR" sz="72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روش پیشنهادی</a:t>
            </a:r>
            <a:endParaRPr lang="fa-IR" sz="72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276924519"/>
              </p:ext>
            </p:extLst>
          </p:nvPr>
        </p:nvGraphicFramePr>
        <p:xfrm>
          <a:off x="6898342" y="2729753"/>
          <a:ext cx="5507548" cy="3925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0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lock Arc 45"/>
          <p:cNvSpPr/>
          <p:nvPr/>
        </p:nvSpPr>
        <p:spPr>
          <a:xfrm rot="10800000" flipH="1">
            <a:off x="6933408" y="2513221"/>
            <a:ext cx="836649" cy="898961"/>
          </a:xfrm>
          <a:prstGeom prst="blockArc">
            <a:avLst>
              <a:gd name="adj1" fmla="val 16241323"/>
              <a:gd name="adj2" fmla="val 124422"/>
              <a:gd name="adj3" fmla="val 174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 flipH="1">
            <a:off x="4947410" y="3263502"/>
            <a:ext cx="2441504" cy="1488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Rectangle 49"/>
          <p:cNvSpPr/>
          <p:nvPr/>
        </p:nvSpPr>
        <p:spPr>
          <a:xfrm>
            <a:off x="7622064" y="1721600"/>
            <a:ext cx="147993" cy="1264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Rectangle 54"/>
          <p:cNvSpPr/>
          <p:nvPr/>
        </p:nvSpPr>
        <p:spPr>
          <a:xfrm flipH="1">
            <a:off x="9410595" y="3263501"/>
            <a:ext cx="149623" cy="23076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Block Arc 55"/>
          <p:cNvSpPr/>
          <p:nvPr/>
        </p:nvSpPr>
        <p:spPr>
          <a:xfrm rot="10800000" flipH="1">
            <a:off x="8638017" y="5086819"/>
            <a:ext cx="923267" cy="914400"/>
          </a:xfrm>
          <a:prstGeom prst="blockArc">
            <a:avLst>
              <a:gd name="adj1" fmla="val 16241323"/>
              <a:gd name="adj2" fmla="val 0"/>
              <a:gd name="adj3" fmla="val 163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flipH="1">
            <a:off x="5560303" y="5850016"/>
            <a:ext cx="3547016" cy="150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Rectangle 58"/>
          <p:cNvSpPr/>
          <p:nvPr/>
        </p:nvSpPr>
        <p:spPr>
          <a:xfrm flipH="1">
            <a:off x="11152192" y="4549348"/>
            <a:ext cx="150990" cy="12484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Block Arc 60"/>
          <p:cNvSpPr/>
          <p:nvPr/>
        </p:nvSpPr>
        <p:spPr>
          <a:xfrm rot="10800000" flipH="1">
            <a:off x="10384769" y="5325059"/>
            <a:ext cx="918418" cy="914400"/>
          </a:xfrm>
          <a:prstGeom prst="blockArc">
            <a:avLst>
              <a:gd name="adj1" fmla="val 16241323"/>
              <a:gd name="adj2" fmla="val 0"/>
              <a:gd name="adj3" fmla="val 163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 flipH="1">
            <a:off x="5560304" y="6086393"/>
            <a:ext cx="5310313" cy="1519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/>
          <p:cNvGrpSpPr/>
          <p:nvPr/>
        </p:nvGrpSpPr>
        <p:grpSpPr>
          <a:xfrm>
            <a:off x="565543" y="831101"/>
            <a:ext cx="6028604" cy="5552175"/>
            <a:chOff x="565543" y="831101"/>
            <a:chExt cx="6028604" cy="5552175"/>
          </a:xfrm>
        </p:grpSpPr>
        <p:sp>
          <p:nvSpPr>
            <p:cNvPr id="33" name="Rectangle 32"/>
            <p:cNvSpPr/>
            <p:nvPr/>
          </p:nvSpPr>
          <p:spPr>
            <a:xfrm>
              <a:off x="1542487" y="2296262"/>
              <a:ext cx="4017818" cy="2011852"/>
            </a:xfrm>
            <a:prstGeom prst="rect">
              <a:avLst/>
            </a:prstGeom>
            <a:noFill/>
            <a:ln w="19050">
              <a:solidFill>
                <a:schemeClr val="tx1">
                  <a:lumMod val="90000"/>
                  <a:lumOff val="10000"/>
                </a:schemeClr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42486" y="4983967"/>
              <a:ext cx="4017819" cy="1399309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fa-IR" sz="2000" dirty="0" smtClean="0">
                  <a:solidFill>
                    <a:schemeClr val="bg1">
                      <a:lumMod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چرخه همکاری</a:t>
              </a:r>
              <a:endParaRPr lang="fa-IR" sz="2000" dirty="0">
                <a:solidFill>
                  <a:schemeClr val="bg1">
                    <a:lumMod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213146" y="831101"/>
              <a:ext cx="1347159" cy="81943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fa-IR" sz="2000" b="1" dirty="0" err="1" smtClean="0">
                  <a:solidFill>
                    <a:schemeClr val="accent3"/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نقاد</a:t>
              </a:r>
              <a:endParaRPr lang="fa-IR" sz="2000" b="1" dirty="0">
                <a:solidFill>
                  <a:schemeClr val="accent3"/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5905490" y="2644499"/>
              <a:ext cx="0" cy="30345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564115" y="5683622"/>
              <a:ext cx="35387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Down Arrow 50"/>
            <p:cNvSpPr/>
            <p:nvPr/>
          </p:nvSpPr>
          <p:spPr>
            <a:xfrm>
              <a:off x="3121709" y="4316857"/>
              <a:ext cx="859372" cy="662405"/>
            </a:xfrm>
            <a:prstGeom prst="downArrow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2" name="Smiley Face 51"/>
            <p:cNvSpPr/>
            <p:nvPr/>
          </p:nvSpPr>
          <p:spPr>
            <a:xfrm>
              <a:off x="1991110" y="2889525"/>
              <a:ext cx="564776" cy="564776"/>
            </a:xfrm>
            <a:prstGeom prst="smileyFac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4" name="Smiley Face 53"/>
            <p:cNvSpPr/>
            <p:nvPr/>
          </p:nvSpPr>
          <p:spPr>
            <a:xfrm>
              <a:off x="3269008" y="2889525"/>
              <a:ext cx="564776" cy="564776"/>
            </a:xfrm>
            <a:prstGeom prst="smileyFac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cxnSp>
          <p:nvCxnSpPr>
            <p:cNvPr id="57" name="Straight Connector 56"/>
            <p:cNvCxnSpPr/>
            <p:nvPr/>
          </p:nvCxnSpPr>
          <p:spPr>
            <a:xfrm flipH="1">
              <a:off x="2259782" y="2649071"/>
              <a:ext cx="365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2" idx="0"/>
            </p:cNvCxnSpPr>
            <p:nvPr/>
          </p:nvCxnSpPr>
          <p:spPr>
            <a:xfrm>
              <a:off x="2273498" y="2639310"/>
              <a:ext cx="0" cy="25021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551396" y="2639310"/>
              <a:ext cx="0" cy="24045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835010" y="2639310"/>
              <a:ext cx="0" cy="24045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1542487" y="831101"/>
              <a:ext cx="1347159" cy="8194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fa-IR" dirty="0" smtClean="0">
                  <a:solidFill>
                    <a:srgbClr val="FF0000"/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محیط آموزشی</a:t>
              </a:r>
              <a:endParaRPr lang="fa-IR" dirty="0">
                <a:solidFill>
                  <a:srgbClr val="FF0000"/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4823005" y="3454301"/>
              <a:ext cx="6289" cy="27501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1185634" y="3729318"/>
              <a:ext cx="365440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54" idx="4"/>
            </p:cNvCxnSpPr>
            <p:nvPr/>
          </p:nvCxnSpPr>
          <p:spPr>
            <a:xfrm>
              <a:off x="3551396" y="3454301"/>
              <a:ext cx="5024" cy="26627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271470" y="3461739"/>
              <a:ext cx="5024" cy="26627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1197690" y="1240816"/>
              <a:ext cx="0" cy="248719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71" idx="1"/>
            </p:cNvCxnSpPr>
            <p:nvPr/>
          </p:nvCxnSpPr>
          <p:spPr>
            <a:xfrm>
              <a:off x="1185634" y="1240816"/>
              <a:ext cx="356853" cy="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38" idx="2"/>
            </p:cNvCxnSpPr>
            <p:nvPr/>
          </p:nvCxnSpPr>
          <p:spPr>
            <a:xfrm flipH="1">
              <a:off x="4881472" y="1650532"/>
              <a:ext cx="5254" cy="523653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1613808" y="2168419"/>
              <a:ext cx="3276584" cy="495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2898272" y="2172878"/>
              <a:ext cx="13889" cy="101175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54" idx="2"/>
            </p:cNvCxnSpPr>
            <p:nvPr/>
          </p:nvCxnSpPr>
          <p:spPr>
            <a:xfrm>
              <a:off x="2898272" y="3171913"/>
              <a:ext cx="370736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1599919" y="2160156"/>
              <a:ext cx="13889" cy="101175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endCxn id="52" idx="2"/>
            </p:cNvCxnSpPr>
            <p:nvPr/>
          </p:nvCxnSpPr>
          <p:spPr>
            <a:xfrm>
              <a:off x="1599919" y="3159191"/>
              <a:ext cx="391191" cy="12722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>
              <a:off x="4179140" y="2178608"/>
              <a:ext cx="13889" cy="101175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endCxn id="53" idx="2"/>
            </p:cNvCxnSpPr>
            <p:nvPr/>
          </p:nvCxnSpPr>
          <p:spPr>
            <a:xfrm flipV="1">
              <a:off x="4179140" y="3171913"/>
              <a:ext cx="367766" cy="573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71" idx="2"/>
            </p:cNvCxnSpPr>
            <p:nvPr/>
          </p:nvCxnSpPr>
          <p:spPr>
            <a:xfrm>
              <a:off x="2216067" y="1650532"/>
              <a:ext cx="2880" cy="8338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2209401" y="2474504"/>
              <a:ext cx="3634559" cy="74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2784754" y="2481938"/>
              <a:ext cx="7709" cy="6968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52" idx="6"/>
            </p:cNvCxnSpPr>
            <p:nvPr/>
          </p:nvCxnSpPr>
          <p:spPr>
            <a:xfrm flipH="1">
              <a:off x="2555886" y="3171912"/>
              <a:ext cx="24656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074961" y="2477833"/>
              <a:ext cx="7709" cy="6968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endCxn id="54" idx="6"/>
            </p:cNvCxnSpPr>
            <p:nvPr/>
          </p:nvCxnSpPr>
          <p:spPr>
            <a:xfrm flipH="1">
              <a:off x="3833784" y="3167807"/>
              <a:ext cx="258875" cy="41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343048" y="2476394"/>
              <a:ext cx="7709" cy="69683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endCxn id="53" idx="6"/>
            </p:cNvCxnSpPr>
            <p:nvPr/>
          </p:nvCxnSpPr>
          <p:spPr>
            <a:xfrm flipH="1">
              <a:off x="5111682" y="3166368"/>
              <a:ext cx="252023" cy="55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endCxn id="38" idx="3"/>
            </p:cNvCxnSpPr>
            <p:nvPr/>
          </p:nvCxnSpPr>
          <p:spPr>
            <a:xfrm flipH="1">
              <a:off x="5560305" y="1240816"/>
              <a:ext cx="283655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829193" y="1237639"/>
              <a:ext cx="5211" cy="12498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TextBox 148"/>
            <p:cNvSpPr txBox="1"/>
            <p:nvPr/>
          </p:nvSpPr>
          <p:spPr>
            <a:xfrm>
              <a:off x="2418006" y="3859412"/>
              <a:ext cx="244971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fa-IR" dirty="0" smtClean="0">
                  <a:latin typeface="Iranian Sans" panose="01000500000000020002" pitchFamily="2" charset="-78"/>
                  <a:cs typeface="Iranian Sans" panose="01000500000000020002" pitchFamily="2" charset="-78"/>
                </a:rPr>
                <a:t>چرخه یادگیری مستقل</a:t>
              </a:r>
              <a:endParaRPr lang="fa-IR" dirty="0"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829193" y="1650532"/>
              <a:ext cx="764954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fa-IR" dirty="0" smtClean="0">
                  <a:solidFill>
                    <a:srgbClr val="FF0000"/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حالت</a:t>
              </a:r>
              <a:endParaRPr lang="fa-IR" dirty="0">
                <a:solidFill>
                  <a:srgbClr val="FF0000"/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210124" y="1721601"/>
              <a:ext cx="1680268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fa-IR" dirty="0" smtClean="0">
                  <a:solidFill>
                    <a:schemeClr val="accent3"/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سیگنال تقویتی</a:t>
              </a:r>
              <a:endParaRPr lang="fa-IR" dirty="0">
                <a:solidFill>
                  <a:schemeClr val="accent3"/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50995" y="3694923"/>
              <a:ext cx="65114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fa-IR" dirty="0" smtClean="0">
                  <a:solidFill>
                    <a:schemeClr val="accent1"/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عمل</a:t>
              </a:r>
              <a:endParaRPr lang="fa-IR" dirty="0">
                <a:solidFill>
                  <a:schemeClr val="accent1"/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855026" y="3572784"/>
              <a:ext cx="461665" cy="1919756"/>
            </a:xfrm>
            <a:prstGeom prst="rect">
              <a:avLst/>
            </a:prstGeom>
            <a:noFill/>
            <a:ln>
              <a:noFill/>
            </a:ln>
          </p:spPr>
          <p:txBody>
            <a:bodyPr vert="vert270" wrap="none" rtlCol="1">
              <a:spAutoFit/>
            </a:bodyPr>
            <a:lstStyle/>
            <a:p>
              <a:r>
                <a:rPr lang="fa-IR" dirty="0" smtClean="0">
                  <a:solidFill>
                    <a:schemeClr val="bg1">
                      <a:lumMod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جدول 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cs typeface="+mj-cs"/>
                </a:rPr>
                <a:t>Q</a:t>
              </a:r>
              <a:r>
                <a:rPr lang="fa-IR" dirty="0" smtClean="0">
                  <a:solidFill>
                    <a:schemeClr val="bg1">
                      <a:lumMod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 مشارکتی</a:t>
              </a:r>
              <a:endParaRPr lang="fa-IR" dirty="0">
                <a:solidFill>
                  <a:schemeClr val="bg1">
                    <a:lumMod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65543" y="4448242"/>
              <a:ext cx="2589171" cy="369332"/>
            </a:xfrm>
            <a:prstGeom prst="rect">
              <a:avLst/>
            </a:prstGeom>
            <a:noFill/>
          </p:spPr>
          <p:txBody>
            <a:bodyPr vert="horz" wrap="none" rtlCol="1">
              <a:spAutoFit/>
            </a:bodyPr>
            <a:lstStyle/>
            <a:p>
              <a:r>
                <a:rPr lang="fa-IR" dirty="0" smtClean="0">
                  <a:solidFill>
                    <a:srgbClr val="C00000"/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انتقال جدول </a:t>
              </a:r>
              <a:r>
                <a:rPr lang="en-US" dirty="0">
                  <a:solidFill>
                    <a:srgbClr val="C00000"/>
                  </a:solidFill>
                  <a:cs typeface="+mj-cs"/>
                </a:rPr>
                <a:t>Q</a:t>
              </a:r>
              <a:r>
                <a:rPr lang="fa-IR" dirty="0" smtClean="0">
                  <a:solidFill>
                    <a:srgbClr val="C00000"/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 عامل ها</a:t>
              </a:r>
              <a:endParaRPr lang="fa-IR" dirty="0">
                <a:solidFill>
                  <a:srgbClr val="C00000"/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53" name="Smiley Face 52"/>
            <p:cNvSpPr/>
            <p:nvPr/>
          </p:nvSpPr>
          <p:spPr>
            <a:xfrm>
              <a:off x="4546906" y="2889525"/>
              <a:ext cx="564776" cy="564776"/>
            </a:xfrm>
            <a:prstGeom prst="smileyFac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sp>
        <p:nvSpPr>
          <p:cNvPr id="67" name="Oval 66"/>
          <p:cNvSpPr/>
          <p:nvPr/>
        </p:nvSpPr>
        <p:spPr>
          <a:xfrm>
            <a:off x="9285777" y="2888689"/>
            <a:ext cx="399257" cy="39925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b="1" dirty="0" smtClean="0">
                <a:solidFill>
                  <a:schemeClr val="tx1"/>
                </a:solidFill>
                <a:cs typeface="B Titr" panose="00000700000000000000" pitchFamily="2" charset="-78"/>
              </a:rPr>
              <a:t>2</a:t>
            </a:r>
            <a:endParaRPr lang="vi-VN" sz="2000" b="1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7499741" y="1306380"/>
            <a:ext cx="399257" cy="39925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b="1" dirty="0" smtClean="0">
                <a:solidFill>
                  <a:schemeClr val="tx1"/>
                </a:solidFill>
                <a:cs typeface="B Titr" panose="00000700000000000000" pitchFamily="2" charset="-78"/>
              </a:rPr>
              <a:t>1</a:t>
            </a:r>
            <a:endParaRPr lang="vi-VN" sz="2000" b="1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1028058" y="4161774"/>
            <a:ext cx="399257" cy="39925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chemeClr val="tx1"/>
                </a:solidFill>
                <a:cs typeface="B Titr" panose="00000700000000000000" pitchFamily="2" charset="-78"/>
              </a:rPr>
              <a:t>3</a:t>
            </a:r>
            <a:endParaRPr lang="vi-VN" sz="2000" dirty="0">
              <a:solidFill>
                <a:schemeClr val="tx1"/>
              </a:solidFill>
              <a:cs typeface="B Titr" panose="00000700000000000000" pitchFamily="2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58008" y="1321042"/>
            <a:ext cx="344517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انتخاب عمل در یادگیری مستقل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804646" y="4180016"/>
            <a:ext cx="122341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تقسیم کار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636714" y="2910204"/>
            <a:ext cx="16417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ترکیب داده ها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8853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50" grpId="0" animBg="1"/>
      <p:bldP spid="55" grpId="0" animBg="1"/>
      <p:bldP spid="56" grpId="0" animBg="1"/>
      <p:bldP spid="58" grpId="0" animBg="1"/>
      <p:bldP spid="59" grpId="0" animBg="1"/>
      <p:bldP spid="61" grpId="0" animBg="1"/>
      <p:bldP spid="62" grpId="0" animBg="1"/>
      <p:bldP spid="67" grpId="0" animBg="1"/>
      <p:bldP spid="68" grpId="0" animBg="1"/>
      <p:bldP spid="69" grpId="0" animBg="1"/>
      <p:bldP spid="74" grpId="0"/>
      <p:bldP spid="75" grpId="0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414963" y="1786691"/>
            <a:ext cx="6122613" cy="20005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عنوان: </a:t>
            </a:r>
            <a:r>
              <a:rPr lang="fa-IR" sz="2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شوک</a:t>
            </a:r>
          </a:p>
          <a:p>
            <a:pPr>
              <a:lnSpc>
                <a:spcPct val="200000"/>
              </a:lnSpc>
            </a:pP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محاسبه براساس:</a:t>
            </a: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 تعداد </a:t>
            </a:r>
            <a:r>
              <a:rPr lang="fa-IR" dirty="0" err="1" smtClean="0">
                <a:latin typeface="Iranian Sans" panose="01000500000000020002" pitchFamily="2" charset="-78"/>
                <a:cs typeface="Iranian Sans" panose="01000500000000020002" pitchFamily="2" charset="-78"/>
              </a:rPr>
              <a:t>دفعاتی</a:t>
            </a: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 که پاداش یکی از</a:t>
            </a:r>
          </a:p>
          <a:p>
            <a:pPr>
              <a:lnSpc>
                <a:spcPct val="20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خانه های جذب در یک خانه از ماتریس </a:t>
            </a:r>
            <a:r>
              <a:rPr lang="en-US" dirty="0" smtClean="0">
                <a:latin typeface="Adobe Fan Heiti Std B" panose="020B0700000000000000" pitchFamily="34" charset="-128"/>
                <a:ea typeface="Adobe Fan Heiti Std B" panose="020B0700000000000000" pitchFamily="34" charset="-128"/>
                <a:cs typeface="Iranian Sans" panose="01000500000000020002" pitchFamily="2" charset="-78"/>
              </a:rPr>
              <a:t>Q</a:t>
            </a: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 اثر داشته است.</a:t>
            </a:r>
            <a:endParaRPr lang="fa-IR" sz="20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1" y="432269"/>
            <a:ext cx="10515600" cy="1325563"/>
          </a:xfrm>
        </p:spPr>
        <p:txBody>
          <a:bodyPr/>
          <a:lstStyle/>
          <a:p>
            <a:pPr algn="ctr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معیار ارزیابی ارائه شده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17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6546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46"/>
          <p:cNvSpPr>
            <a:spLocks noEditPoints="1"/>
          </p:cNvSpPr>
          <p:nvPr/>
        </p:nvSpPr>
        <p:spPr bwMode="auto">
          <a:xfrm>
            <a:off x="4314370" y="1757832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43210 w 256"/>
              <a:gd name="T29" fmla="*/ 39440 h 256"/>
              <a:gd name="T30" fmla="*/ 157758 w 256"/>
              <a:gd name="T31" fmla="*/ 19720 h 256"/>
              <a:gd name="T32" fmla="*/ 243210 w 256"/>
              <a:gd name="T33" fmla="*/ 0 h 256"/>
              <a:gd name="T34" fmla="*/ 243210 w 256"/>
              <a:gd name="T35" fmla="*/ 39440 h 256"/>
              <a:gd name="T36" fmla="*/ 216917 w 256"/>
              <a:gd name="T37" fmla="*/ 165975 h 256"/>
              <a:gd name="T38" fmla="*/ 230064 w 256"/>
              <a:gd name="T39" fmla="*/ 131465 h 256"/>
              <a:gd name="T40" fmla="*/ 243210 w 256"/>
              <a:gd name="T41" fmla="*/ 136395 h 256"/>
              <a:gd name="T42" fmla="*/ 308943 w 256"/>
              <a:gd name="T43" fmla="*/ 195554 h 256"/>
              <a:gd name="T44" fmla="*/ 308943 w 256"/>
              <a:gd name="T45" fmla="*/ 225134 h 256"/>
              <a:gd name="T46" fmla="*/ 243210 w 256"/>
              <a:gd name="T47" fmla="*/ 284293 h 256"/>
              <a:gd name="T48" fmla="*/ 230064 w 256"/>
              <a:gd name="T49" fmla="*/ 289223 h 256"/>
              <a:gd name="T50" fmla="*/ 216917 w 256"/>
              <a:gd name="T51" fmla="*/ 254713 h 256"/>
              <a:gd name="T52" fmla="*/ 244854 w 256"/>
              <a:gd name="T53" fmla="*/ 230064 h 256"/>
              <a:gd name="T54" fmla="*/ 105172 w 256"/>
              <a:gd name="T55" fmla="*/ 210344 h 256"/>
              <a:gd name="T56" fmla="*/ 244854 w 256"/>
              <a:gd name="T57" fmla="*/ 190624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132" y="101"/>
                </a:moveTo>
                <a:cubicBezTo>
                  <a:pt x="132" y="101"/>
                  <a:pt x="132" y="101"/>
                  <a:pt x="132" y="101"/>
                </a:cubicBezTo>
                <a:cubicBezTo>
                  <a:pt x="130" y="99"/>
                  <a:pt x="128" y="96"/>
                  <a:pt x="128" y="92"/>
                </a:cubicBezTo>
                <a:cubicBezTo>
                  <a:pt x="128" y="85"/>
                  <a:pt x="133" y="80"/>
                  <a:pt x="140" y="80"/>
                </a:cubicBezTo>
                <a:cubicBezTo>
                  <a:pt x="143" y="80"/>
                  <a:pt x="146" y="81"/>
                  <a:pt x="148" y="83"/>
                </a:cubicBezTo>
                <a:cubicBezTo>
                  <a:pt x="148" y="83"/>
                  <a:pt x="148" y="83"/>
                  <a:pt x="148" y="83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90" y="121"/>
                  <a:pt x="192" y="124"/>
                  <a:pt x="192" y="128"/>
                </a:cubicBezTo>
                <a:cubicBezTo>
                  <a:pt x="192" y="132"/>
                  <a:pt x="190" y="135"/>
                  <a:pt x="188" y="137"/>
                </a:cubicBezTo>
                <a:cubicBezTo>
                  <a:pt x="188" y="137"/>
                  <a:pt x="188" y="137"/>
                  <a:pt x="188" y="137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6" y="175"/>
                  <a:pt x="143" y="176"/>
                  <a:pt x="140" y="176"/>
                </a:cubicBezTo>
                <a:cubicBezTo>
                  <a:pt x="133" y="176"/>
                  <a:pt x="128" y="171"/>
                  <a:pt x="128" y="164"/>
                </a:cubicBezTo>
                <a:cubicBezTo>
                  <a:pt x="128" y="160"/>
                  <a:pt x="130" y="157"/>
                  <a:pt x="132" y="155"/>
                </a:cubicBezTo>
                <a:cubicBezTo>
                  <a:pt x="132" y="155"/>
                  <a:pt x="132" y="155"/>
                  <a:pt x="132" y="155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  <a:cubicBezTo>
                  <a:pt x="149" y="116"/>
                  <a:pt x="149" y="116"/>
                  <a:pt x="149" y="116"/>
                </a:cubicBezTo>
                <a:lnTo>
                  <a:pt x="132" y="101"/>
                </a:ln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47"/>
          <p:cNvSpPr>
            <a:spLocks noEditPoints="1"/>
          </p:cNvSpPr>
          <p:nvPr/>
        </p:nvSpPr>
        <p:spPr bwMode="auto">
          <a:xfrm>
            <a:off x="3399421" y="1757832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315516 w 256"/>
              <a:gd name="T29" fmla="*/ 210344 h 256"/>
              <a:gd name="T30" fmla="*/ 175834 w 256"/>
              <a:gd name="T31" fmla="*/ 230064 h 256"/>
              <a:gd name="T32" fmla="*/ 203771 w 256"/>
              <a:gd name="T33" fmla="*/ 254713 h 256"/>
              <a:gd name="T34" fmla="*/ 190624 w 256"/>
              <a:gd name="T35" fmla="*/ 289223 h 256"/>
              <a:gd name="T36" fmla="*/ 177478 w 256"/>
              <a:gd name="T37" fmla="*/ 284293 h 256"/>
              <a:gd name="T38" fmla="*/ 111745 w 256"/>
              <a:gd name="T39" fmla="*/ 225134 h 256"/>
              <a:gd name="T40" fmla="*/ 111745 w 256"/>
              <a:gd name="T41" fmla="*/ 195554 h 256"/>
              <a:gd name="T42" fmla="*/ 177478 w 256"/>
              <a:gd name="T43" fmla="*/ 136395 h 256"/>
              <a:gd name="T44" fmla="*/ 190624 w 256"/>
              <a:gd name="T45" fmla="*/ 131465 h 256"/>
              <a:gd name="T46" fmla="*/ 203771 w 256"/>
              <a:gd name="T47" fmla="*/ 165975 h 256"/>
              <a:gd name="T48" fmla="*/ 175834 w 256"/>
              <a:gd name="T49" fmla="*/ 190624 h 256"/>
              <a:gd name="T50" fmla="*/ 315516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92" y="128"/>
                </a:moveTo>
                <a:cubicBezTo>
                  <a:pt x="192" y="135"/>
                  <a:pt x="187" y="140"/>
                  <a:pt x="180" y="140"/>
                </a:cubicBezTo>
                <a:cubicBezTo>
                  <a:pt x="107" y="140"/>
                  <a:pt x="107" y="140"/>
                  <a:pt x="107" y="140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6" y="157"/>
                  <a:pt x="128" y="160"/>
                  <a:pt x="128" y="164"/>
                </a:cubicBezTo>
                <a:cubicBezTo>
                  <a:pt x="128" y="171"/>
                  <a:pt x="123" y="176"/>
                  <a:pt x="116" y="176"/>
                </a:cubicBezTo>
                <a:cubicBezTo>
                  <a:pt x="113" y="176"/>
                  <a:pt x="110" y="175"/>
                  <a:pt x="108" y="173"/>
                </a:cubicBezTo>
                <a:cubicBezTo>
                  <a:pt x="108" y="173"/>
                  <a:pt x="108" y="173"/>
                  <a:pt x="108" y="173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6" y="135"/>
                  <a:pt x="64" y="132"/>
                  <a:pt x="64" y="128"/>
                </a:cubicBezTo>
                <a:cubicBezTo>
                  <a:pt x="64" y="124"/>
                  <a:pt x="66" y="121"/>
                  <a:pt x="68" y="119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10" y="81"/>
                  <a:pt x="113" y="80"/>
                  <a:pt x="116" y="80"/>
                </a:cubicBezTo>
                <a:cubicBezTo>
                  <a:pt x="123" y="80"/>
                  <a:pt x="128" y="85"/>
                  <a:pt x="128" y="92"/>
                </a:cubicBezTo>
                <a:cubicBezTo>
                  <a:pt x="128" y="96"/>
                  <a:pt x="126" y="99"/>
                  <a:pt x="124" y="10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07" y="116"/>
                  <a:pt x="107" y="116"/>
                  <a:pt x="107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48"/>
          <p:cNvSpPr>
            <a:spLocks noEditPoints="1"/>
          </p:cNvSpPr>
          <p:nvPr/>
        </p:nvSpPr>
        <p:spPr bwMode="auto">
          <a:xfrm>
            <a:off x="2941947" y="1757832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69503 w 256"/>
              <a:gd name="T29" fmla="*/ 210344 h 256"/>
              <a:gd name="T30" fmla="*/ 254713 w 256"/>
              <a:gd name="T31" fmla="*/ 203771 h 256"/>
              <a:gd name="T32" fmla="*/ 230064 w 256"/>
              <a:gd name="T33" fmla="*/ 295796 h 256"/>
              <a:gd name="T34" fmla="*/ 190624 w 256"/>
              <a:gd name="T35" fmla="*/ 295796 h 256"/>
              <a:gd name="T36" fmla="*/ 165975 w 256"/>
              <a:gd name="T37" fmla="*/ 203771 h 256"/>
              <a:gd name="T38" fmla="*/ 151185 w 256"/>
              <a:gd name="T39" fmla="*/ 210344 h 256"/>
              <a:gd name="T40" fmla="*/ 136395 w 256"/>
              <a:gd name="T41" fmla="*/ 177478 h 256"/>
              <a:gd name="T42" fmla="*/ 195554 w 256"/>
              <a:gd name="T43" fmla="*/ 111745 h 256"/>
              <a:gd name="T44" fmla="*/ 210344 w 256"/>
              <a:gd name="T45" fmla="*/ 105172 h 256"/>
              <a:gd name="T46" fmla="*/ 225134 w 256"/>
              <a:gd name="T47" fmla="*/ 111745 h 256"/>
              <a:gd name="T48" fmla="*/ 284293 w 256"/>
              <a:gd name="T49" fmla="*/ 177478 h 256"/>
              <a:gd name="T50" fmla="*/ 269503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420688 h 256"/>
              <a:gd name="T60" fmla="*/ 0 w 256"/>
              <a:gd name="T61" fmla="*/ 400968 h 256"/>
              <a:gd name="T62" fmla="*/ 19720 w 256"/>
              <a:gd name="T63" fmla="*/ 302370 h 256"/>
              <a:gd name="T64" fmla="*/ 39440 w 256"/>
              <a:gd name="T65" fmla="*/ 381249 h 256"/>
              <a:gd name="T66" fmla="*/ 118319 w 256"/>
              <a:gd name="T67" fmla="*/ 400968 h 256"/>
              <a:gd name="T68" fmla="*/ 39440 w 256"/>
              <a:gd name="T69" fmla="*/ 177478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98599 w 256"/>
              <a:gd name="T77" fmla="*/ 39440 h 256"/>
              <a:gd name="T78" fmla="*/ 39440 w 256"/>
              <a:gd name="T79" fmla="*/ 98599 h 256"/>
              <a:gd name="T80" fmla="*/ 0 w 256"/>
              <a:gd name="T81" fmla="*/ 98599 h 256"/>
              <a:gd name="T82" fmla="*/ 0 w 256"/>
              <a:gd name="T83" fmla="*/ 19720 h 256"/>
              <a:gd name="T84" fmla="*/ 98599 w 256"/>
              <a:gd name="T85" fmla="*/ 0 h 256"/>
              <a:gd name="T86" fmla="*/ 98599 w 256"/>
              <a:gd name="T87" fmla="*/ 3944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64" y="128"/>
                </a:moveTo>
                <a:cubicBezTo>
                  <a:pt x="160" y="128"/>
                  <a:pt x="157" y="126"/>
                  <a:pt x="155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140" y="187"/>
                  <a:pt x="135" y="192"/>
                  <a:pt x="128" y="192"/>
                </a:cubicBezTo>
                <a:cubicBezTo>
                  <a:pt x="121" y="192"/>
                  <a:pt x="116" y="187"/>
                  <a:pt x="116" y="180"/>
                </a:cubicBezTo>
                <a:cubicBezTo>
                  <a:pt x="116" y="107"/>
                  <a:pt x="116" y="107"/>
                  <a:pt x="116" y="107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99" y="126"/>
                  <a:pt x="96" y="128"/>
                  <a:pt x="92" y="128"/>
                </a:cubicBezTo>
                <a:cubicBezTo>
                  <a:pt x="85" y="128"/>
                  <a:pt x="80" y="123"/>
                  <a:pt x="80" y="116"/>
                </a:cubicBezTo>
                <a:cubicBezTo>
                  <a:pt x="80" y="113"/>
                  <a:pt x="81" y="110"/>
                  <a:pt x="83" y="108"/>
                </a:cubicBezTo>
                <a:cubicBezTo>
                  <a:pt x="83" y="108"/>
                  <a:pt x="83" y="108"/>
                  <a:pt x="83" y="10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21" y="66"/>
                  <a:pt x="124" y="64"/>
                  <a:pt x="128" y="64"/>
                </a:cubicBezTo>
                <a:cubicBezTo>
                  <a:pt x="132" y="64"/>
                  <a:pt x="135" y="66"/>
                  <a:pt x="137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5" y="110"/>
                  <a:pt x="176" y="113"/>
                  <a:pt x="176" y="116"/>
                </a:cubicBezTo>
                <a:cubicBezTo>
                  <a:pt x="176" y="123"/>
                  <a:pt x="171" y="128"/>
                  <a:pt x="164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49"/>
          <p:cNvSpPr>
            <a:spLocks noEditPoints="1"/>
          </p:cNvSpPr>
          <p:nvPr/>
        </p:nvSpPr>
        <p:spPr bwMode="auto">
          <a:xfrm>
            <a:off x="3856895" y="1757832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84293 w 256"/>
              <a:gd name="T29" fmla="*/ 243210 h 256"/>
              <a:gd name="T30" fmla="*/ 225134 w 256"/>
              <a:gd name="T31" fmla="*/ 308943 h 256"/>
              <a:gd name="T32" fmla="*/ 195554 w 256"/>
              <a:gd name="T33" fmla="*/ 308943 h 256"/>
              <a:gd name="T34" fmla="*/ 136395 w 256"/>
              <a:gd name="T35" fmla="*/ 243210 h 256"/>
              <a:gd name="T36" fmla="*/ 131465 w 256"/>
              <a:gd name="T37" fmla="*/ 230064 h 256"/>
              <a:gd name="T38" fmla="*/ 165975 w 256"/>
              <a:gd name="T39" fmla="*/ 216917 h 256"/>
              <a:gd name="T40" fmla="*/ 190624 w 256"/>
              <a:gd name="T41" fmla="*/ 244854 h 256"/>
              <a:gd name="T42" fmla="*/ 210344 w 256"/>
              <a:gd name="T43" fmla="*/ 105172 h 256"/>
              <a:gd name="T44" fmla="*/ 230064 w 256"/>
              <a:gd name="T45" fmla="*/ 244854 h 256"/>
              <a:gd name="T46" fmla="*/ 254713 w 256"/>
              <a:gd name="T47" fmla="*/ 216917 h 256"/>
              <a:gd name="T48" fmla="*/ 289223 w 256"/>
              <a:gd name="T49" fmla="*/ 230064 h 256"/>
              <a:gd name="T50" fmla="*/ 243210 w 256"/>
              <a:gd name="T51" fmla="*/ 39440 h 256"/>
              <a:gd name="T52" fmla="*/ 157758 w 256"/>
              <a:gd name="T53" fmla="*/ 19720 h 256"/>
              <a:gd name="T54" fmla="*/ 243210 w 256"/>
              <a:gd name="T55" fmla="*/ 0 h 256"/>
              <a:gd name="T56" fmla="*/ 243210 w 256"/>
              <a:gd name="T57" fmla="*/ 39440 h 256"/>
              <a:gd name="T58" fmla="*/ 19720 w 256"/>
              <a:gd name="T59" fmla="*/ 420688 h 256"/>
              <a:gd name="T60" fmla="*/ 0 w 256"/>
              <a:gd name="T61" fmla="*/ 322089 h 256"/>
              <a:gd name="T62" fmla="*/ 39440 w 256"/>
              <a:gd name="T63" fmla="*/ 322089 h 256"/>
              <a:gd name="T64" fmla="*/ 98599 w 256"/>
              <a:gd name="T65" fmla="*/ 381249 h 256"/>
              <a:gd name="T66" fmla="*/ 98599 w 256"/>
              <a:gd name="T67" fmla="*/ 420688 h 256"/>
              <a:gd name="T68" fmla="*/ 39440 w 256"/>
              <a:gd name="T69" fmla="*/ 243210 h 256"/>
              <a:gd name="T70" fmla="*/ 0 w 256"/>
              <a:gd name="T71" fmla="*/ 243210 h 256"/>
              <a:gd name="T72" fmla="*/ 19720 w 256"/>
              <a:gd name="T73" fmla="*/ 157758 h 256"/>
              <a:gd name="T74" fmla="*/ 98599 w 256"/>
              <a:gd name="T75" fmla="*/ 39440 h 256"/>
              <a:gd name="T76" fmla="*/ 39440 w 256"/>
              <a:gd name="T77" fmla="*/ 39440 h 256"/>
              <a:gd name="T78" fmla="*/ 19720 w 256"/>
              <a:gd name="T79" fmla="*/ 118319 h 256"/>
              <a:gd name="T80" fmla="*/ 0 w 256"/>
              <a:gd name="T81" fmla="*/ 98599 h 256"/>
              <a:gd name="T82" fmla="*/ 19720 w 256"/>
              <a:gd name="T83" fmla="*/ 0 h 256"/>
              <a:gd name="T84" fmla="*/ 118319 w 256"/>
              <a:gd name="T85" fmla="*/ 19720 h 256"/>
              <a:gd name="T86" fmla="*/ 177478 w 256"/>
              <a:gd name="T87" fmla="*/ 381249 h 256"/>
              <a:gd name="T88" fmla="*/ 262930 w 256"/>
              <a:gd name="T89" fmla="*/ 400968 h 256"/>
              <a:gd name="T90" fmla="*/ 177478 w 256"/>
              <a:gd name="T91" fmla="*/ 420688 h 256"/>
              <a:gd name="T92" fmla="*/ 177478 w 256"/>
              <a:gd name="T93" fmla="*/ 381249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73" y="148"/>
                </a:moveTo>
                <a:cubicBezTo>
                  <a:pt x="137" y="188"/>
                  <a:pt x="137" y="188"/>
                  <a:pt x="137" y="188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35" y="190"/>
                  <a:pt x="132" y="192"/>
                  <a:pt x="128" y="192"/>
                </a:cubicBezTo>
                <a:cubicBezTo>
                  <a:pt x="124" y="192"/>
                  <a:pt x="121" y="190"/>
                  <a:pt x="119" y="188"/>
                </a:cubicBezTo>
                <a:cubicBezTo>
                  <a:pt x="119" y="188"/>
                  <a:pt x="119" y="188"/>
                  <a:pt x="119" y="18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1" y="146"/>
                  <a:pt x="80" y="143"/>
                  <a:pt x="80" y="140"/>
                </a:cubicBezTo>
                <a:cubicBezTo>
                  <a:pt x="80" y="133"/>
                  <a:pt x="85" y="128"/>
                  <a:pt x="92" y="128"/>
                </a:cubicBezTo>
                <a:cubicBezTo>
                  <a:pt x="96" y="128"/>
                  <a:pt x="99" y="130"/>
                  <a:pt x="101" y="132"/>
                </a:cubicBezTo>
                <a:cubicBezTo>
                  <a:pt x="101" y="132"/>
                  <a:pt x="101" y="132"/>
                  <a:pt x="101" y="132"/>
                </a:cubicBezTo>
                <a:cubicBezTo>
                  <a:pt x="116" y="149"/>
                  <a:pt x="116" y="149"/>
                  <a:pt x="116" y="149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6" y="69"/>
                  <a:pt x="121" y="64"/>
                  <a:pt x="128" y="64"/>
                </a:cubicBezTo>
                <a:cubicBezTo>
                  <a:pt x="135" y="64"/>
                  <a:pt x="140" y="69"/>
                  <a:pt x="140" y="76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7" y="130"/>
                  <a:pt x="160" y="128"/>
                  <a:pt x="164" y="128"/>
                </a:cubicBezTo>
                <a:cubicBezTo>
                  <a:pt x="171" y="128"/>
                  <a:pt x="176" y="133"/>
                  <a:pt x="176" y="140"/>
                </a:cubicBezTo>
                <a:cubicBezTo>
                  <a:pt x="176" y="143"/>
                  <a:pt x="175" y="146"/>
                  <a:pt x="173" y="148"/>
                </a:cubicBezTo>
                <a:close/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522337"/>
              </p:ext>
            </p:extLst>
          </p:nvPr>
        </p:nvGraphicFramePr>
        <p:xfrm>
          <a:off x="2958574" y="2253400"/>
          <a:ext cx="2278157" cy="38120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674"/>
                <a:gridCol w="444594"/>
                <a:gridCol w="457200"/>
                <a:gridCol w="442912"/>
                <a:gridCol w="485777"/>
              </a:tblGrid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1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2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3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4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5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6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7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8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9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Freeform 46"/>
          <p:cNvSpPr>
            <a:spLocks noEditPoints="1"/>
          </p:cNvSpPr>
          <p:nvPr/>
        </p:nvSpPr>
        <p:spPr bwMode="auto">
          <a:xfrm>
            <a:off x="1923793" y="1757832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43210 w 256"/>
              <a:gd name="T29" fmla="*/ 39440 h 256"/>
              <a:gd name="T30" fmla="*/ 157758 w 256"/>
              <a:gd name="T31" fmla="*/ 19720 h 256"/>
              <a:gd name="T32" fmla="*/ 243210 w 256"/>
              <a:gd name="T33" fmla="*/ 0 h 256"/>
              <a:gd name="T34" fmla="*/ 243210 w 256"/>
              <a:gd name="T35" fmla="*/ 39440 h 256"/>
              <a:gd name="T36" fmla="*/ 216917 w 256"/>
              <a:gd name="T37" fmla="*/ 165975 h 256"/>
              <a:gd name="T38" fmla="*/ 230064 w 256"/>
              <a:gd name="T39" fmla="*/ 131465 h 256"/>
              <a:gd name="T40" fmla="*/ 243210 w 256"/>
              <a:gd name="T41" fmla="*/ 136395 h 256"/>
              <a:gd name="T42" fmla="*/ 308943 w 256"/>
              <a:gd name="T43" fmla="*/ 195554 h 256"/>
              <a:gd name="T44" fmla="*/ 308943 w 256"/>
              <a:gd name="T45" fmla="*/ 225134 h 256"/>
              <a:gd name="T46" fmla="*/ 243210 w 256"/>
              <a:gd name="T47" fmla="*/ 284293 h 256"/>
              <a:gd name="T48" fmla="*/ 230064 w 256"/>
              <a:gd name="T49" fmla="*/ 289223 h 256"/>
              <a:gd name="T50" fmla="*/ 216917 w 256"/>
              <a:gd name="T51" fmla="*/ 254713 h 256"/>
              <a:gd name="T52" fmla="*/ 244854 w 256"/>
              <a:gd name="T53" fmla="*/ 230064 h 256"/>
              <a:gd name="T54" fmla="*/ 105172 w 256"/>
              <a:gd name="T55" fmla="*/ 210344 h 256"/>
              <a:gd name="T56" fmla="*/ 244854 w 256"/>
              <a:gd name="T57" fmla="*/ 190624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132" y="101"/>
                </a:moveTo>
                <a:cubicBezTo>
                  <a:pt x="132" y="101"/>
                  <a:pt x="132" y="101"/>
                  <a:pt x="132" y="101"/>
                </a:cubicBezTo>
                <a:cubicBezTo>
                  <a:pt x="130" y="99"/>
                  <a:pt x="128" y="96"/>
                  <a:pt x="128" y="92"/>
                </a:cubicBezTo>
                <a:cubicBezTo>
                  <a:pt x="128" y="85"/>
                  <a:pt x="133" y="80"/>
                  <a:pt x="140" y="80"/>
                </a:cubicBezTo>
                <a:cubicBezTo>
                  <a:pt x="143" y="80"/>
                  <a:pt x="146" y="81"/>
                  <a:pt x="148" y="83"/>
                </a:cubicBezTo>
                <a:cubicBezTo>
                  <a:pt x="148" y="83"/>
                  <a:pt x="148" y="83"/>
                  <a:pt x="148" y="83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90" y="121"/>
                  <a:pt x="192" y="124"/>
                  <a:pt x="192" y="128"/>
                </a:cubicBezTo>
                <a:cubicBezTo>
                  <a:pt x="192" y="132"/>
                  <a:pt x="190" y="135"/>
                  <a:pt x="188" y="137"/>
                </a:cubicBezTo>
                <a:cubicBezTo>
                  <a:pt x="188" y="137"/>
                  <a:pt x="188" y="137"/>
                  <a:pt x="188" y="137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6" y="175"/>
                  <a:pt x="143" y="176"/>
                  <a:pt x="140" y="176"/>
                </a:cubicBezTo>
                <a:cubicBezTo>
                  <a:pt x="133" y="176"/>
                  <a:pt x="128" y="171"/>
                  <a:pt x="128" y="164"/>
                </a:cubicBezTo>
                <a:cubicBezTo>
                  <a:pt x="128" y="160"/>
                  <a:pt x="130" y="157"/>
                  <a:pt x="132" y="155"/>
                </a:cubicBezTo>
                <a:cubicBezTo>
                  <a:pt x="132" y="155"/>
                  <a:pt x="132" y="155"/>
                  <a:pt x="132" y="155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  <a:cubicBezTo>
                  <a:pt x="149" y="116"/>
                  <a:pt x="149" y="116"/>
                  <a:pt x="149" y="116"/>
                </a:cubicBezTo>
                <a:lnTo>
                  <a:pt x="132" y="101"/>
                </a:ln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47"/>
          <p:cNvSpPr>
            <a:spLocks noEditPoints="1"/>
          </p:cNvSpPr>
          <p:nvPr/>
        </p:nvSpPr>
        <p:spPr bwMode="auto">
          <a:xfrm>
            <a:off x="1018370" y="1757832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315516 w 256"/>
              <a:gd name="T29" fmla="*/ 210344 h 256"/>
              <a:gd name="T30" fmla="*/ 175834 w 256"/>
              <a:gd name="T31" fmla="*/ 230064 h 256"/>
              <a:gd name="T32" fmla="*/ 203771 w 256"/>
              <a:gd name="T33" fmla="*/ 254713 h 256"/>
              <a:gd name="T34" fmla="*/ 190624 w 256"/>
              <a:gd name="T35" fmla="*/ 289223 h 256"/>
              <a:gd name="T36" fmla="*/ 177478 w 256"/>
              <a:gd name="T37" fmla="*/ 284293 h 256"/>
              <a:gd name="T38" fmla="*/ 111745 w 256"/>
              <a:gd name="T39" fmla="*/ 225134 h 256"/>
              <a:gd name="T40" fmla="*/ 111745 w 256"/>
              <a:gd name="T41" fmla="*/ 195554 h 256"/>
              <a:gd name="T42" fmla="*/ 177478 w 256"/>
              <a:gd name="T43" fmla="*/ 136395 h 256"/>
              <a:gd name="T44" fmla="*/ 190624 w 256"/>
              <a:gd name="T45" fmla="*/ 131465 h 256"/>
              <a:gd name="T46" fmla="*/ 203771 w 256"/>
              <a:gd name="T47" fmla="*/ 165975 h 256"/>
              <a:gd name="T48" fmla="*/ 175834 w 256"/>
              <a:gd name="T49" fmla="*/ 190624 h 256"/>
              <a:gd name="T50" fmla="*/ 315516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92" y="128"/>
                </a:moveTo>
                <a:cubicBezTo>
                  <a:pt x="192" y="135"/>
                  <a:pt x="187" y="140"/>
                  <a:pt x="180" y="140"/>
                </a:cubicBezTo>
                <a:cubicBezTo>
                  <a:pt x="107" y="140"/>
                  <a:pt x="107" y="140"/>
                  <a:pt x="107" y="140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6" y="157"/>
                  <a:pt x="128" y="160"/>
                  <a:pt x="128" y="164"/>
                </a:cubicBezTo>
                <a:cubicBezTo>
                  <a:pt x="128" y="171"/>
                  <a:pt x="123" y="176"/>
                  <a:pt x="116" y="176"/>
                </a:cubicBezTo>
                <a:cubicBezTo>
                  <a:pt x="113" y="176"/>
                  <a:pt x="110" y="175"/>
                  <a:pt x="108" y="173"/>
                </a:cubicBezTo>
                <a:cubicBezTo>
                  <a:pt x="108" y="173"/>
                  <a:pt x="108" y="173"/>
                  <a:pt x="108" y="173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6" y="135"/>
                  <a:pt x="64" y="132"/>
                  <a:pt x="64" y="128"/>
                </a:cubicBezTo>
                <a:cubicBezTo>
                  <a:pt x="64" y="124"/>
                  <a:pt x="66" y="121"/>
                  <a:pt x="68" y="119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10" y="81"/>
                  <a:pt x="113" y="80"/>
                  <a:pt x="116" y="80"/>
                </a:cubicBezTo>
                <a:cubicBezTo>
                  <a:pt x="123" y="80"/>
                  <a:pt x="128" y="85"/>
                  <a:pt x="128" y="92"/>
                </a:cubicBezTo>
                <a:cubicBezTo>
                  <a:pt x="128" y="96"/>
                  <a:pt x="126" y="99"/>
                  <a:pt x="124" y="10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07" y="116"/>
                  <a:pt x="107" y="116"/>
                  <a:pt x="107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48"/>
          <p:cNvSpPr>
            <a:spLocks noEditPoints="1"/>
          </p:cNvSpPr>
          <p:nvPr/>
        </p:nvSpPr>
        <p:spPr bwMode="auto">
          <a:xfrm>
            <a:off x="565658" y="1757832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69503 w 256"/>
              <a:gd name="T29" fmla="*/ 210344 h 256"/>
              <a:gd name="T30" fmla="*/ 254713 w 256"/>
              <a:gd name="T31" fmla="*/ 203771 h 256"/>
              <a:gd name="T32" fmla="*/ 230064 w 256"/>
              <a:gd name="T33" fmla="*/ 295796 h 256"/>
              <a:gd name="T34" fmla="*/ 190624 w 256"/>
              <a:gd name="T35" fmla="*/ 295796 h 256"/>
              <a:gd name="T36" fmla="*/ 165975 w 256"/>
              <a:gd name="T37" fmla="*/ 203771 h 256"/>
              <a:gd name="T38" fmla="*/ 151185 w 256"/>
              <a:gd name="T39" fmla="*/ 210344 h 256"/>
              <a:gd name="T40" fmla="*/ 136395 w 256"/>
              <a:gd name="T41" fmla="*/ 177478 h 256"/>
              <a:gd name="T42" fmla="*/ 195554 w 256"/>
              <a:gd name="T43" fmla="*/ 111745 h 256"/>
              <a:gd name="T44" fmla="*/ 210344 w 256"/>
              <a:gd name="T45" fmla="*/ 105172 h 256"/>
              <a:gd name="T46" fmla="*/ 225134 w 256"/>
              <a:gd name="T47" fmla="*/ 111745 h 256"/>
              <a:gd name="T48" fmla="*/ 284293 w 256"/>
              <a:gd name="T49" fmla="*/ 177478 h 256"/>
              <a:gd name="T50" fmla="*/ 269503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420688 h 256"/>
              <a:gd name="T60" fmla="*/ 0 w 256"/>
              <a:gd name="T61" fmla="*/ 400968 h 256"/>
              <a:gd name="T62" fmla="*/ 19720 w 256"/>
              <a:gd name="T63" fmla="*/ 302370 h 256"/>
              <a:gd name="T64" fmla="*/ 39440 w 256"/>
              <a:gd name="T65" fmla="*/ 381249 h 256"/>
              <a:gd name="T66" fmla="*/ 118319 w 256"/>
              <a:gd name="T67" fmla="*/ 400968 h 256"/>
              <a:gd name="T68" fmla="*/ 39440 w 256"/>
              <a:gd name="T69" fmla="*/ 177478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98599 w 256"/>
              <a:gd name="T77" fmla="*/ 39440 h 256"/>
              <a:gd name="T78" fmla="*/ 39440 w 256"/>
              <a:gd name="T79" fmla="*/ 98599 h 256"/>
              <a:gd name="T80" fmla="*/ 0 w 256"/>
              <a:gd name="T81" fmla="*/ 98599 h 256"/>
              <a:gd name="T82" fmla="*/ 0 w 256"/>
              <a:gd name="T83" fmla="*/ 19720 h 256"/>
              <a:gd name="T84" fmla="*/ 98599 w 256"/>
              <a:gd name="T85" fmla="*/ 0 h 256"/>
              <a:gd name="T86" fmla="*/ 98599 w 256"/>
              <a:gd name="T87" fmla="*/ 3944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64" y="128"/>
                </a:moveTo>
                <a:cubicBezTo>
                  <a:pt x="160" y="128"/>
                  <a:pt x="157" y="126"/>
                  <a:pt x="155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140" y="187"/>
                  <a:pt x="135" y="192"/>
                  <a:pt x="128" y="192"/>
                </a:cubicBezTo>
                <a:cubicBezTo>
                  <a:pt x="121" y="192"/>
                  <a:pt x="116" y="187"/>
                  <a:pt x="116" y="180"/>
                </a:cubicBezTo>
                <a:cubicBezTo>
                  <a:pt x="116" y="107"/>
                  <a:pt x="116" y="107"/>
                  <a:pt x="116" y="107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99" y="126"/>
                  <a:pt x="96" y="128"/>
                  <a:pt x="92" y="128"/>
                </a:cubicBezTo>
                <a:cubicBezTo>
                  <a:pt x="85" y="128"/>
                  <a:pt x="80" y="123"/>
                  <a:pt x="80" y="116"/>
                </a:cubicBezTo>
                <a:cubicBezTo>
                  <a:pt x="80" y="113"/>
                  <a:pt x="81" y="110"/>
                  <a:pt x="83" y="108"/>
                </a:cubicBezTo>
                <a:cubicBezTo>
                  <a:pt x="83" y="108"/>
                  <a:pt x="83" y="108"/>
                  <a:pt x="83" y="10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21" y="66"/>
                  <a:pt x="124" y="64"/>
                  <a:pt x="128" y="64"/>
                </a:cubicBezTo>
                <a:cubicBezTo>
                  <a:pt x="132" y="64"/>
                  <a:pt x="135" y="66"/>
                  <a:pt x="137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5" y="110"/>
                  <a:pt x="176" y="113"/>
                  <a:pt x="176" y="116"/>
                </a:cubicBezTo>
                <a:cubicBezTo>
                  <a:pt x="176" y="123"/>
                  <a:pt x="171" y="128"/>
                  <a:pt x="164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49"/>
          <p:cNvSpPr>
            <a:spLocks noEditPoints="1"/>
          </p:cNvSpPr>
          <p:nvPr/>
        </p:nvSpPr>
        <p:spPr bwMode="auto">
          <a:xfrm>
            <a:off x="1471082" y="1757832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84293 w 256"/>
              <a:gd name="T29" fmla="*/ 243210 h 256"/>
              <a:gd name="T30" fmla="*/ 225134 w 256"/>
              <a:gd name="T31" fmla="*/ 308943 h 256"/>
              <a:gd name="T32" fmla="*/ 195554 w 256"/>
              <a:gd name="T33" fmla="*/ 308943 h 256"/>
              <a:gd name="T34" fmla="*/ 136395 w 256"/>
              <a:gd name="T35" fmla="*/ 243210 h 256"/>
              <a:gd name="T36" fmla="*/ 131465 w 256"/>
              <a:gd name="T37" fmla="*/ 230064 h 256"/>
              <a:gd name="T38" fmla="*/ 165975 w 256"/>
              <a:gd name="T39" fmla="*/ 216917 h 256"/>
              <a:gd name="T40" fmla="*/ 190624 w 256"/>
              <a:gd name="T41" fmla="*/ 244854 h 256"/>
              <a:gd name="T42" fmla="*/ 210344 w 256"/>
              <a:gd name="T43" fmla="*/ 105172 h 256"/>
              <a:gd name="T44" fmla="*/ 230064 w 256"/>
              <a:gd name="T45" fmla="*/ 244854 h 256"/>
              <a:gd name="T46" fmla="*/ 254713 w 256"/>
              <a:gd name="T47" fmla="*/ 216917 h 256"/>
              <a:gd name="T48" fmla="*/ 289223 w 256"/>
              <a:gd name="T49" fmla="*/ 230064 h 256"/>
              <a:gd name="T50" fmla="*/ 243210 w 256"/>
              <a:gd name="T51" fmla="*/ 39440 h 256"/>
              <a:gd name="T52" fmla="*/ 157758 w 256"/>
              <a:gd name="T53" fmla="*/ 19720 h 256"/>
              <a:gd name="T54" fmla="*/ 243210 w 256"/>
              <a:gd name="T55" fmla="*/ 0 h 256"/>
              <a:gd name="T56" fmla="*/ 243210 w 256"/>
              <a:gd name="T57" fmla="*/ 39440 h 256"/>
              <a:gd name="T58" fmla="*/ 19720 w 256"/>
              <a:gd name="T59" fmla="*/ 420688 h 256"/>
              <a:gd name="T60" fmla="*/ 0 w 256"/>
              <a:gd name="T61" fmla="*/ 322089 h 256"/>
              <a:gd name="T62" fmla="*/ 39440 w 256"/>
              <a:gd name="T63" fmla="*/ 322089 h 256"/>
              <a:gd name="T64" fmla="*/ 98599 w 256"/>
              <a:gd name="T65" fmla="*/ 381249 h 256"/>
              <a:gd name="T66" fmla="*/ 98599 w 256"/>
              <a:gd name="T67" fmla="*/ 420688 h 256"/>
              <a:gd name="T68" fmla="*/ 39440 w 256"/>
              <a:gd name="T69" fmla="*/ 243210 h 256"/>
              <a:gd name="T70" fmla="*/ 0 w 256"/>
              <a:gd name="T71" fmla="*/ 243210 h 256"/>
              <a:gd name="T72" fmla="*/ 19720 w 256"/>
              <a:gd name="T73" fmla="*/ 157758 h 256"/>
              <a:gd name="T74" fmla="*/ 98599 w 256"/>
              <a:gd name="T75" fmla="*/ 39440 h 256"/>
              <a:gd name="T76" fmla="*/ 39440 w 256"/>
              <a:gd name="T77" fmla="*/ 39440 h 256"/>
              <a:gd name="T78" fmla="*/ 19720 w 256"/>
              <a:gd name="T79" fmla="*/ 118319 h 256"/>
              <a:gd name="T80" fmla="*/ 0 w 256"/>
              <a:gd name="T81" fmla="*/ 98599 h 256"/>
              <a:gd name="T82" fmla="*/ 19720 w 256"/>
              <a:gd name="T83" fmla="*/ 0 h 256"/>
              <a:gd name="T84" fmla="*/ 118319 w 256"/>
              <a:gd name="T85" fmla="*/ 19720 h 256"/>
              <a:gd name="T86" fmla="*/ 177478 w 256"/>
              <a:gd name="T87" fmla="*/ 381249 h 256"/>
              <a:gd name="T88" fmla="*/ 262930 w 256"/>
              <a:gd name="T89" fmla="*/ 400968 h 256"/>
              <a:gd name="T90" fmla="*/ 177478 w 256"/>
              <a:gd name="T91" fmla="*/ 420688 h 256"/>
              <a:gd name="T92" fmla="*/ 177478 w 256"/>
              <a:gd name="T93" fmla="*/ 381249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73" y="148"/>
                </a:moveTo>
                <a:cubicBezTo>
                  <a:pt x="137" y="188"/>
                  <a:pt x="137" y="188"/>
                  <a:pt x="137" y="188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35" y="190"/>
                  <a:pt x="132" y="192"/>
                  <a:pt x="128" y="192"/>
                </a:cubicBezTo>
                <a:cubicBezTo>
                  <a:pt x="124" y="192"/>
                  <a:pt x="121" y="190"/>
                  <a:pt x="119" y="188"/>
                </a:cubicBezTo>
                <a:cubicBezTo>
                  <a:pt x="119" y="188"/>
                  <a:pt x="119" y="188"/>
                  <a:pt x="119" y="18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1" y="146"/>
                  <a:pt x="80" y="143"/>
                  <a:pt x="80" y="140"/>
                </a:cubicBezTo>
                <a:cubicBezTo>
                  <a:pt x="80" y="133"/>
                  <a:pt x="85" y="128"/>
                  <a:pt x="92" y="128"/>
                </a:cubicBezTo>
                <a:cubicBezTo>
                  <a:pt x="96" y="128"/>
                  <a:pt x="99" y="130"/>
                  <a:pt x="101" y="132"/>
                </a:cubicBezTo>
                <a:cubicBezTo>
                  <a:pt x="101" y="132"/>
                  <a:pt x="101" y="132"/>
                  <a:pt x="101" y="132"/>
                </a:cubicBezTo>
                <a:cubicBezTo>
                  <a:pt x="116" y="149"/>
                  <a:pt x="116" y="149"/>
                  <a:pt x="116" y="149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6" y="69"/>
                  <a:pt x="121" y="64"/>
                  <a:pt x="128" y="64"/>
                </a:cubicBezTo>
                <a:cubicBezTo>
                  <a:pt x="135" y="64"/>
                  <a:pt x="140" y="69"/>
                  <a:pt x="140" y="76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7" y="130"/>
                  <a:pt x="160" y="128"/>
                  <a:pt x="164" y="128"/>
                </a:cubicBezTo>
                <a:cubicBezTo>
                  <a:pt x="171" y="128"/>
                  <a:pt x="176" y="133"/>
                  <a:pt x="176" y="140"/>
                </a:cubicBezTo>
                <a:cubicBezTo>
                  <a:pt x="176" y="143"/>
                  <a:pt x="175" y="146"/>
                  <a:pt x="173" y="148"/>
                </a:cubicBezTo>
                <a:close/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429120"/>
              </p:ext>
            </p:extLst>
          </p:nvPr>
        </p:nvGraphicFramePr>
        <p:xfrm>
          <a:off x="7955442" y="3564630"/>
          <a:ext cx="3602316" cy="2480736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900579"/>
                <a:gridCol w="900579"/>
                <a:gridCol w="900579"/>
                <a:gridCol w="900579"/>
              </a:tblGrid>
              <a:tr h="826912"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4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3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2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1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912"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5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826912"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9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8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7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6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297070"/>
              </p:ext>
            </p:extLst>
          </p:nvPr>
        </p:nvGraphicFramePr>
        <p:xfrm>
          <a:off x="571301" y="2253400"/>
          <a:ext cx="2278157" cy="38120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674"/>
                <a:gridCol w="444594"/>
                <a:gridCol w="457200"/>
                <a:gridCol w="442912"/>
                <a:gridCol w="485777"/>
              </a:tblGrid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1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2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3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4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5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6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7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8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9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Freeform 6"/>
          <p:cNvSpPr>
            <a:spLocks noEditPoints="1"/>
          </p:cNvSpPr>
          <p:nvPr/>
        </p:nvSpPr>
        <p:spPr bwMode="auto">
          <a:xfrm>
            <a:off x="10840885" y="3740775"/>
            <a:ext cx="534702" cy="54665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Smiley Face 9"/>
          <p:cNvSpPr/>
          <p:nvPr/>
        </p:nvSpPr>
        <p:spPr>
          <a:xfrm>
            <a:off x="8157452" y="3740775"/>
            <a:ext cx="482294" cy="482294"/>
          </a:xfrm>
          <a:prstGeom prst="smileyF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1" y="432269"/>
            <a:ext cx="10515600" cy="1325563"/>
          </a:xfrm>
        </p:spPr>
        <p:txBody>
          <a:bodyPr/>
          <a:lstStyle/>
          <a:p>
            <a:pPr algn="ctr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معیار ارزیابی ارائه شده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18</a:t>
            </a:fld>
            <a:endParaRPr lang="fa-IR"/>
          </a:p>
        </p:txBody>
      </p:sp>
      <p:sp>
        <p:nvSpPr>
          <p:cNvPr id="3" name="TextBox 2"/>
          <p:cNvSpPr txBox="1"/>
          <p:nvPr/>
        </p:nvSpPr>
        <p:spPr>
          <a:xfrm>
            <a:off x="1154942" y="6142691"/>
            <a:ext cx="105990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جدول </a:t>
            </a:r>
            <a:r>
              <a:rPr lang="en-US" dirty="0" smtClean="0">
                <a:latin typeface="+mj-lt"/>
                <a:cs typeface="+mj-cs"/>
              </a:rPr>
              <a:t>Q</a:t>
            </a:r>
            <a:endParaRPr lang="fa-IR" dirty="0">
              <a:latin typeface="+mj-lt"/>
              <a:cs typeface="+mj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09736" y="6142691"/>
            <a:ext cx="172194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جدول مشاهده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32" name="Freeform 46"/>
          <p:cNvSpPr>
            <a:spLocks noEditPoints="1"/>
          </p:cNvSpPr>
          <p:nvPr/>
        </p:nvSpPr>
        <p:spPr bwMode="auto">
          <a:xfrm>
            <a:off x="6695641" y="1753064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43210 w 256"/>
              <a:gd name="T29" fmla="*/ 39440 h 256"/>
              <a:gd name="T30" fmla="*/ 157758 w 256"/>
              <a:gd name="T31" fmla="*/ 19720 h 256"/>
              <a:gd name="T32" fmla="*/ 243210 w 256"/>
              <a:gd name="T33" fmla="*/ 0 h 256"/>
              <a:gd name="T34" fmla="*/ 243210 w 256"/>
              <a:gd name="T35" fmla="*/ 39440 h 256"/>
              <a:gd name="T36" fmla="*/ 216917 w 256"/>
              <a:gd name="T37" fmla="*/ 165975 h 256"/>
              <a:gd name="T38" fmla="*/ 230064 w 256"/>
              <a:gd name="T39" fmla="*/ 131465 h 256"/>
              <a:gd name="T40" fmla="*/ 243210 w 256"/>
              <a:gd name="T41" fmla="*/ 136395 h 256"/>
              <a:gd name="T42" fmla="*/ 308943 w 256"/>
              <a:gd name="T43" fmla="*/ 195554 h 256"/>
              <a:gd name="T44" fmla="*/ 308943 w 256"/>
              <a:gd name="T45" fmla="*/ 225134 h 256"/>
              <a:gd name="T46" fmla="*/ 243210 w 256"/>
              <a:gd name="T47" fmla="*/ 284293 h 256"/>
              <a:gd name="T48" fmla="*/ 230064 w 256"/>
              <a:gd name="T49" fmla="*/ 289223 h 256"/>
              <a:gd name="T50" fmla="*/ 216917 w 256"/>
              <a:gd name="T51" fmla="*/ 254713 h 256"/>
              <a:gd name="T52" fmla="*/ 244854 w 256"/>
              <a:gd name="T53" fmla="*/ 230064 h 256"/>
              <a:gd name="T54" fmla="*/ 105172 w 256"/>
              <a:gd name="T55" fmla="*/ 210344 h 256"/>
              <a:gd name="T56" fmla="*/ 244854 w 256"/>
              <a:gd name="T57" fmla="*/ 190624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132" y="101"/>
                </a:moveTo>
                <a:cubicBezTo>
                  <a:pt x="132" y="101"/>
                  <a:pt x="132" y="101"/>
                  <a:pt x="132" y="101"/>
                </a:cubicBezTo>
                <a:cubicBezTo>
                  <a:pt x="130" y="99"/>
                  <a:pt x="128" y="96"/>
                  <a:pt x="128" y="92"/>
                </a:cubicBezTo>
                <a:cubicBezTo>
                  <a:pt x="128" y="85"/>
                  <a:pt x="133" y="80"/>
                  <a:pt x="140" y="80"/>
                </a:cubicBezTo>
                <a:cubicBezTo>
                  <a:pt x="143" y="80"/>
                  <a:pt x="146" y="81"/>
                  <a:pt x="148" y="83"/>
                </a:cubicBezTo>
                <a:cubicBezTo>
                  <a:pt x="148" y="83"/>
                  <a:pt x="148" y="83"/>
                  <a:pt x="148" y="83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90" y="121"/>
                  <a:pt x="192" y="124"/>
                  <a:pt x="192" y="128"/>
                </a:cubicBezTo>
                <a:cubicBezTo>
                  <a:pt x="192" y="132"/>
                  <a:pt x="190" y="135"/>
                  <a:pt x="188" y="137"/>
                </a:cubicBezTo>
                <a:cubicBezTo>
                  <a:pt x="188" y="137"/>
                  <a:pt x="188" y="137"/>
                  <a:pt x="188" y="137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6" y="175"/>
                  <a:pt x="143" y="176"/>
                  <a:pt x="140" y="176"/>
                </a:cubicBezTo>
                <a:cubicBezTo>
                  <a:pt x="133" y="176"/>
                  <a:pt x="128" y="171"/>
                  <a:pt x="128" y="164"/>
                </a:cubicBezTo>
                <a:cubicBezTo>
                  <a:pt x="128" y="160"/>
                  <a:pt x="130" y="157"/>
                  <a:pt x="132" y="155"/>
                </a:cubicBezTo>
                <a:cubicBezTo>
                  <a:pt x="132" y="155"/>
                  <a:pt x="132" y="155"/>
                  <a:pt x="132" y="155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  <a:cubicBezTo>
                  <a:pt x="149" y="116"/>
                  <a:pt x="149" y="116"/>
                  <a:pt x="149" y="116"/>
                </a:cubicBezTo>
                <a:lnTo>
                  <a:pt x="132" y="101"/>
                </a:ln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47"/>
          <p:cNvSpPr>
            <a:spLocks noEditPoints="1"/>
          </p:cNvSpPr>
          <p:nvPr/>
        </p:nvSpPr>
        <p:spPr bwMode="auto">
          <a:xfrm>
            <a:off x="5780692" y="1753064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315516 w 256"/>
              <a:gd name="T29" fmla="*/ 210344 h 256"/>
              <a:gd name="T30" fmla="*/ 175834 w 256"/>
              <a:gd name="T31" fmla="*/ 230064 h 256"/>
              <a:gd name="T32" fmla="*/ 203771 w 256"/>
              <a:gd name="T33" fmla="*/ 254713 h 256"/>
              <a:gd name="T34" fmla="*/ 190624 w 256"/>
              <a:gd name="T35" fmla="*/ 289223 h 256"/>
              <a:gd name="T36" fmla="*/ 177478 w 256"/>
              <a:gd name="T37" fmla="*/ 284293 h 256"/>
              <a:gd name="T38" fmla="*/ 111745 w 256"/>
              <a:gd name="T39" fmla="*/ 225134 h 256"/>
              <a:gd name="T40" fmla="*/ 111745 w 256"/>
              <a:gd name="T41" fmla="*/ 195554 h 256"/>
              <a:gd name="T42" fmla="*/ 177478 w 256"/>
              <a:gd name="T43" fmla="*/ 136395 h 256"/>
              <a:gd name="T44" fmla="*/ 190624 w 256"/>
              <a:gd name="T45" fmla="*/ 131465 h 256"/>
              <a:gd name="T46" fmla="*/ 203771 w 256"/>
              <a:gd name="T47" fmla="*/ 165975 h 256"/>
              <a:gd name="T48" fmla="*/ 175834 w 256"/>
              <a:gd name="T49" fmla="*/ 190624 h 256"/>
              <a:gd name="T50" fmla="*/ 315516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92" y="128"/>
                </a:moveTo>
                <a:cubicBezTo>
                  <a:pt x="192" y="135"/>
                  <a:pt x="187" y="140"/>
                  <a:pt x="180" y="140"/>
                </a:cubicBezTo>
                <a:cubicBezTo>
                  <a:pt x="107" y="140"/>
                  <a:pt x="107" y="140"/>
                  <a:pt x="107" y="140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6" y="157"/>
                  <a:pt x="128" y="160"/>
                  <a:pt x="128" y="164"/>
                </a:cubicBezTo>
                <a:cubicBezTo>
                  <a:pt x="128" y="171"/>
                  <a:pt x="123" y="176"/>
                  <a:pt x="116" y="176"/>
                </a:cubicBezTo>
                <a:cubicBezTo>
                  <a:pt x="113" y="176"/>
                  <a:pt x="110" y="175"/>
                  <a:pt x="108" y="173"/>
                </a:cubicBezTo>
                <a:cubicBezTo>
                  <a:pt x="108" y="173"/>
                  <a:pt x="108" y="173"/>
                  <a:pt x="108" y="173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6" y="135"/>
                  <a:pt x="64" y="132"/>
                  <a:pt x="64" y="128"/>
                </a:cubicBezTo>
                <a:cubicBezTo>
                  <a:pt x="64" y="124"/>
                  <a:pt x="66" y="121"/>
                  <a:pt x="68" y="119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10" y="81"/>
                  <a:pt x="113" y="80"/>
                  <a:pt x="116" y="80"/>
                </a:cubicBezTo>
                <a:cubicBezTo>
                  <a:pt x="123" y="80"/>
                  <a:pt x="128" y="85"/>
                  <a:pt x="128" y="92"/>
                </a:cubicBezTo>
                <a:cubicBezTo>
                  <a:pt x="128" y="96"/>
                  <a:pt x="126" y="99"/>
                  <a:pt x="124" y="10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07" y="116"/>
                  <a:pt x="107" y="116"/>
                  <a:pt x="107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48"/>
          <p:cNvSpPr>
            <a:spLocks noEditPoints="1"/>
          </p:cNvSpPr>
          <p:nvPr/>
        </p:nvSpPr>
        <p:spPr bwMode="auto">
          <a:xfrm>
            <a:off x="5323218" y="1753064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69503 w 256"/>
              <a:gd name="T29" fmla="*/ 210344 h 256"/>
              <a:gd name="T30" fmla="*/ 254713 w 256"/>
              <a:gd name="T31" fmla="*/ 203771 h 256"/>
              <a:gd name="T32" fmla="*/ 230064 w 256"/>
              <a:gd name="T33" fmla="*/ 295796 h 256"/>
              <a:gd name="T34" fmla="*/ 190624 w 256"/>
              <a:gd name="T35" fmla="*/ 295796 h 256"/>
              <a:gd name="T36" fmla="*/ 165975 w 256"/>
              <a:gd name="T37" fmla="*/ 203771 h 256"/>
              <a:gd name="T38" fmla="*/ 151185 w 256"/>
              <a:gd name="T39" fmla="*/ 210344 h 256"/>
              <a:gd name="T40" fmla="*/ 136395 w 256"/>
              <a:gd name="T41" fmla="*/ 177478 h 256"/>
              <a:gd name="T42" fmla="*/ 195554 w 256"/>
              <a:gd name="T43" fmla="*/ 111745 h 256"/>
              <a:gd name="T44" fmla="*/ 210344 w 256"/>
              <a:gd name="T45" fmla="*/ 105172 h 256"/>
              <a:gd name="T46" fmla="*/ 225134 w 256"/>
              <a:gd name="T47" fmla="*/ 111745 h 256"/>
              <a:gd name="T48" fmla="*/ 284293 w 256"/>
              <a:gd name="T49" fmla="*/ 177478 h 256"/>
              <a:gd name="T50" fmla="*/ 269503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420688 h 256"/>
              <a:gd name="T60" fmla="*/ 0 w 256"/>
              <a:gd name="T61" fmla="*/ 400968 h 256"/>
              <a:gd name="T62" fmla="*/ 19720 w 256"/>
              <a:gd name="T63" fmla="*/ 302370 h 256"/>
              <a:gd name="T64" fmla="*/ 39440 w 256"/>
              <a:gd name="T65" fmla="*/ 381249 h 256"/>
              <a:gd name="T66" fmla="*/ 118319 w 256"/>
              <a:gd name="T67" fmla="*/ 400968 h 256"/>
              <a:gd name="T68" fmla="*/ 39440 w 256"/>
              <a:gd name="T69" fmla="*/ 177478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98599 w 256"/>
              <a:gd name="T77" fmla="*/ 39440 h 256"/>
              <a:gd name="T78" fmla="*/ 39440 w 256"/>
              <a:gd name="T79" fmla="*/ 98599 h 256"/>
              <a:gd name="T80" fmla="*/ 0 w 256"/>
              <a:gd name="T81" fmla="*/ 98599 h 256"/>
              <a:gd name="T82" fmla="*/ 0 w 256"/>
              <a:gd name="T83" fmla="*/ 19720 h 256"/>
              <a:gd name="T84" fmla="*/ 98599 w 256"/>
              <a:gd name="T85" fmla="*/ 0 h 256"/>
              <a:gd name="T86" fmla="*/ 98599 w 256"/>
              <a:gd name="T87" fmla="*/ 3944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64" y="128"/>
                </a:moveTo>
                <a:cubicBezTo>
                  <a:pt x="160" y="128"/>
                  <a:pt x="157" y="126"/>
                  <a:pt x="155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140" y="187"/>
                  <a:pt x="135" y="192"/>
                  <a:pt x="128" y="192"/>
                </a:cubicBezTo>
                <a:cubicBezTo>
                  <a:pt x="121" y="192"/>
                  <a:pt x="116" y="187"/>
                  <a:pt x="116" y="180"/>
                </a:cubicBezTo>
                <a:cubicBezTo>
                  <a:pt x="116" y="107"/>
                  <a:pt x="116" y="107"/>
                  <a:pt x="116" y="107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99" y="126"/>
                  <a:pt x="96" y="128"/>
                  <a:pt x="92" y="128"/>
                </a:cubicBezTo>
                <a:cubicBezTo>
                  <a:pt x="85" y="128"/>
                  <a:pt x="80" y="123"/>
                  <a:pt x="80" y="116"/>
                </a:cubicBezTo>
                <a:cubicBezTo>
                  <a:pt x="80" y="113"/>
                  <a:pt x="81" y="110"/>
                  <a:pt x="83" y="108"/>
                </a:cubicBezTo>
                <a:cubicBezTo>
                  <a:pt x="83" y="108"/>
                  <a:pt x="83" y="108"/>
                  <a:pt x="83" y="10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21" y="66"/>
                  <a:pt x="124" y="64"/>
                  <a:pt x="128" y="64"/>
                </a:cubicBezTo>
                <a:cubicBezTo>
                  <a:pt x="132" y="64"/>
                  <a:pt x="135" y="66"/>
                  <a:pt x="137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5" y="110"/>
                  <a:pt x="176" y="113"/>
                  <a:pt x="176" y="116"/>
                </a:cubicBezTo>
                <a:cubicBezTo>
                  <a:pt x="176" y="123"/>
                  <a:pt x="171" y="128"/>
                  <a:pt x="164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49"/>
          <p:cNvSpPr>
            <a:spLocks noEditPoints="1"/>
          </p:cNvSpPr>
          <p:nvPr/>
        </p:nvSpPr>
        <p:spPr bwMode="auto">
          <a:xfrm>
            <a:off x="6238166" y="1753064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84293 w 256"/>
              <a:gd name="T29" fmla="*/ 243210 h 256"/>
              <a:gd name="T30" fmla="*/ 225134 w 256"/>
              <a:gd name="T31" fmla="*/ 308943 h 256"/>
              <a:gd name="T32" fmla="*/ 195554 w 256"/>
              <a:gd name="T33" fmla="*/ 308943 h 256"/>
              <a:gd name="T34" fmla="*/ 136395 w 256"/>
              <a:gd name="T35" fmla="*/ 243210 h 256"/>
              <a:gd name="T36" fmla="*/ 131465 w 256"/>
              <a:gd name="T37" fmla="*/ 230064 h 256"/>
              <a:gd name="T38" fmla="*/ 165975 w 256"/>
              <a:gd name="T39" fmla="*/ 216917 h 256"/>
              <a:gd name="T40" fmla="*/ 190624 w 256"/>
              <a:gd name="T41" fmla="*/ 244854 h 256"/>
              <a:gd name="T42" fmla="*/ 210344 w 256"/>
              <a:gd name="T43" fmla="*/ 105172 h 256"/>
              <a:gd name="T44" fmla="*/ 230064 w 256"/>
              <a:gd name="T45" fmla="*/ 244854 h 256"/>
              <a:gd name="T46" fmla="*/ 254713 w 256"/>
              <a:gd name="T47" fmla="*/ 216917 h 256"/>
              <a:gd name="T48" fmla="*/ 289223 w 256"/>
              <a:gd name="T49" fmla="*/ 230064 h 256"/>
              <a:gd name="T50" fmla="*/ 243210 w 256"/>
              <a:gd name="T51" fmla="*/ 39440 h 256"/>
              <a:gd name="T52" fmla="*/ 157758 w 256"/>
              <a:gd name="T53" fmla="*/ 19720 h 256"/>
              <a:gd name="T54" fmla="*/ 243210 w 256"/>
              <a:gd name="T55" fmla="*/ 0 h 256"/>
              <a:gd name="T56" fmla="*/ 243210 w 256"/>
              <a:gd name="T57" fmla="*/ 39440 h 256"/>
              <a:gd name="T58" fmla="*/ 19720 w 256"/>
              <a:gd name="T59" fmla="*/ 420688 h 256"/>
              <a:gd name="T60" fmla="*/ 0 w 256"/>
              <a:gd name="T61" fmla="*/ 322089 h 256"/>
              <a:gd name="T62" fmla="*/ 39440 w 256"/>
              <a:gd name="T63" fmla="*/ 322089 h 256"/>
              <a:gd name="T64" fmla="*/ 98599 w 256"/>
              <a:gd name="T65" fmla="*/ 381249 h 256"/>
              <a:gd name="T66" fmla="*/ 98599 w 256"/>
              <a:gd name="T67" fmla="*/ 420688 h 256"/>
              <a:gd name="T68" fmla="*/ 39440 w 256"/>
              <a:gd name="T69" fmla="*/ 243210 h 256"/>
              <a:gd name="T70" fmla="*/ 0 w 256"/>
              <a:gd name="T71" fmla="*/ 243210 h 256"/>
              <a:gd name="T72" fmla="*/ 19720 w 256"/>
              <a:gd name="T73" fmla="*/ 157758 h 256"/>
              <a:gd name="T74" fmla="*/ 98599 w 256"/>
              <a:gd name="T75" fmla="*/ 39440 h 256"/>
              <a:gd name="T76" fmla="*/ 39440 w 256"/>
              <a:gd name="T77" fmla="*/ 39440 h 256"/>
              <a:gd name="T78" fmla="*/ 19720 w 256"/>
              <a:gd name="T79" fmla="*/ 118319 h 256"/>
              <a:gd name="T80" fmla="*/ 0 w 256"/>
              <a:gd name="T81" fmla="*/ 98599 h 256"/>
              <a:gd name="T82" fmla="*/ 19720 w 256"/>
              <a:gd name="T83" fmla="*/ 0 h 256"/>
              <a:gd name="T84" fmla="*/ 118319 w 256"/>
              <a:gd name="T85" fmla="*/ 19720 h 256"/>
              <a:gd name="T86" fmla="*/ 177478 w 256"/>
              <a:gd name="T87" fmla="*/ 381249 h 256"/>
              <a:gd name="T88" fmla="*/ 262930 w 256"/>
              <a:gd name="T89" fmla="*/ 400968 h 256"/>
              <a:gd name="T90" fmla="*/ 177478 w 256"/>
              <a:gd name="T91" fmla="*/ 420688 h 256"/>
              <a:gd name="T92" fmla="*/ 177478 w 256"/>
              <a:gd name="T93" fmla="*/ 381249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73" y="148"/>
                </a:moveTo>
                <a:cubicBezTo>
                  <a:pt x="137" y="188"/>
                  <a:pt x="137" y="188"/>
                  <a:pt x="137" y="188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35" y="190"/>
                  <a:pt x="132" y="192"/>
                  <a:pt x="128" y="192"/>
                </a:cubicBezTo>
                <a:cubicBezTo>
                  <a:pt x="124" y="192"/>
                  <a:pt x="121" y="190"/>
                  <a:pt x="119" y="188"/>
                </a:cubicBezTo>
                <a:cubicBezTo>
                  <a:pt x="119" y="188"/>
                  <a:pt x="119" y="188"/>
                  <a:pt x="119" y="18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1" y="146"/>
                  <a:pt x="80" y="143"/>
                  <a:pt x="80" y="140"/>
                </a:cubicBezTo>
                <a:cubicBezTo>
                  <a:pt x="80" y="133"/>
                  <a:pt x="85" y="128"/>
                  <a:pt x="92" y="128"/>
                </a:cubicBezTo>
                <a:cubicBezTo>
                  <a:pt x="96" y="128"/>
                  <a:pt x="99" y="130"/>
                  <a:pt x="101" y="132"/>
                </a:cubicBezTo>
                <a:cubicBezTo>
                  <a:pt x="101" y="132"/>
                  <a:pt x="101" y="132"/>
                  <a:pt x="101" y="132"/>
                </a:cubicBezTo>
                <a:cubicBezTo>
                  <a:pt x="116" y="149"/>
                  <a:pt x="116" y="149"/>
                  <a:pt x="116" y="149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6" y="69"/>
                  <a:pt x="121" y="64"/>
                  <a:pt x="128" y="64"/>
                </a:cubicBezTo>
                <a:cubicBezTo>
                  <a:pt x="135" y="64"/>
                  <a:pt x="140" y="69"/>
                  <a:pt x="140" y="76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7" y="130"/>
                  <a:pt x="160" y="128"/>
                  <a:pt x="164" y="128"/>
                </a:cubicBezTo>
                <a:cubicBezTo>
                  <a:pt x="171" y="128"/>
                  <a:pt x="176" y="133"/>
                  <a:pt x="176" y="140"/>
                </a:cubicBezTo>
                <a:cubicBezTo>
                  <a:pt x="176" y="143"/>
                  <a:pt x="175" y="146"/>
                  <a:pt x="173" y="148"/>
                </a:cubicBezTo>
                <a:close/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74265"/>
              </p:ext>
            </p:extLst>
          </p:nvPr>
        </p:nvGraphicFramePr>
        <p:xfrm>
          <a:off x="5339845" y="2248632"/>
          <a:ext cx="2278157" cy="38120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674"/>
                <a:gridCol w="444594"/>
                <a:gridCol w="457200"/>
                <a:gridCol w="442912"/>
                <a:gridCol w="485777"/>
              </a:tblGrid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1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2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3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4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5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6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7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8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  <a:tr h="423563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9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5717644" y="6137923"/>
            <a:ext cx="146867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جدول شوک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5659" y="228532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82633" y="2696230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22947" y="3133190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22214" y="3979131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7524" y="526321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7524" y="3986171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1532" y="3133190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976616" y="270526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71377" y="312520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8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66236" y="228532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42460" y="2283582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66236" y="2696230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50856" y="2696230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08761" y="312520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90032" y="312520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08761" y="3979131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03135" y="3979131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20661" y="526321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401567" y="526144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16083" y="3986171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78621" y="3986171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47949" y="312520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66678" y="312520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60219" y="270526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2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44839" y="2705267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0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50844" y="3123832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50856" y="3117915"/>
            <a:ext cx="32389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0000"/>
                </a:solidFill>
                <a:cs typeface="B Titr" panose="00000700000000000000" pitchFamily="2" charset="-78"/>
              </a:rPr>
              <a:t>1</a:t>
            </a:r>
            <a:endParaRPr lang="fa-IR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0886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0.07383 0.000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6" presetClass="emph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83 0.00092 L 0.14778 0.00092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6" presetClass="emph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00092 L 0.14778 0.120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6" presetClass="emph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1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1206 L 0.14778 0.24421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7" presetID="26" presetClass="emph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5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9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24421 L 0.14778 0.1206 " pathEditMode="relative" rAng="0" ptsTypes="AA">
                                      <p:cBhvr>
                                        <p:cTn id="1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8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2" presetID="26" presetClass="emph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0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1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2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25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0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1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25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4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1206 L 0.14778 0.00092 " pathEditMode="relative" rAng="0" ptsTypes="AA">
                                      <p:cBhvr>
                                        <p:cTn id="1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7" presetID="26" presetClass="emph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9000"/>
                            </p:stCondLst>
                            <p:childTnLst>
                              <p:par>
                                <p:cTn id="20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6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7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25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9500"/>
                            </p:stCondLst>
                            <p:childTnLst>
                              <p:par>
                                <p:cTn id="2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4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5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6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5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19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00092 L 0.07383 0.00092 " pathEditMode="relative" rAng="0" ptsTypes="AA">
                                      <p:cBhvr>
                                        <p:cTn id="2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500"/>
                            </p:stCondLst>
                            <p:childTnLst>
                              <p:par>
                                <p:cTn id="222" presetID="26" presetClass="emph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1000"/>
                            </p:stCondLst>
                            <p:childTnLst>
                              <p:par>
                                <p:cTn id="2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1500"/>
                            </p:stCondLst>
                            <p:childTnLst>
                              <p:par>
                                <p:cTn id="23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2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3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3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0" dur="25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1" dur="25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" dur="25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50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2500"/>
                            </p:stCondLst>
                            <p:childTnLst>
                              <p:par>
                                <p:cTn id="24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9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0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1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250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3000"/>
                            </p:stCondLst>
                            <p:childTnLst>
                              <p:par>
                                <p:cTn id="254" presetID="42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83 0.00092 L 0.14778 0.00092 " pathEditMode="relative" rAng="0" ptsTypes="AA">
                                      <p:cBhvr>
                                        <p:cTn id="2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57" presetID="26" presetClass="emph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4500"/>
                            </p:stCondLst>
                            <p:childTnLst>
                              <p:par>
                                <p:cTn id="26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7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8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9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5000"/>
                            </p:stCondLst>
                            <p:childTnLst>
                              <p:par>
                                <p:cTn id="274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5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6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7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8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5500"/>
                            </p:stCondLst>
                            <p:childTnLst>
                              <p:par>
                                <p:cTn id="28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4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5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6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250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26000"/>
                            </p:stCondLst>
                            <p:childTnLst>
                              <p:par>
                                <p:cTn id="289" presetID="42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00092 L 0.22174 0.00092 " pathEditMode="relative" rAng="0" ptsTypes="AA">
                                      <p:cBhvr>
                                        <p:cTn id="2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6500"/>
                            </p:stCondLst>
                            <p:childTnLst>
                              <p:par>
                                <p:cTn id="292" presetID="26" presetClass="emph" presetSubtype="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7000"/>
                            </p:stCondLst>
                            <p:childTnLst>
                              <p:par>
                                <p:cTn id="2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27500"/>
                            </p:stCondLst>
                            <p:childTnLst>
                              <p:par>
                                <p:cTn id="300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1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2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3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8000"/>
                            </p:stCondLst>
                            <p:childTnLst>
                              <p:par>
                                <p:cTn id="30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0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1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2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3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28500"/>
                            </p:stCondLst>
                            <p:childTnLst>
                              <p:par>
                                <p:cTn id="31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9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0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1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250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29000"/>
                            </p:stCondLst>
                            <p:childTnLst>
                              <p:par>
                                <p:cTn id="324" presetID="10" presetClass="exit" presetSubtype="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0" grpId="10" animBg="1"/>
      <p:bldP spid="10" grpId="11" animBg="1"/>
      <p:bldP spid="10" grpId="12" animBg="1"/>
      <p:bldP spid="10" grpId="13" animBg="1"/>
      <p:bldP spid="10" grpId="14" animBg="1"/>
      <p:bldP spid="10" grpId="15" animBg="1"/>
      <p:bldP spid="10" grpId="16" animBg="1"/>
      <p:bldP spid="10" grpId="17" animBg="1"/>
      <p:bldP spid="10" grpId="18" animBg="1"/>
      <p:bldP spid="10" grpId="19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230815"/>
              </p:ext>
            </p:extLst>
          </p:nvPr>
        </p:nvGraphicFramePr>
        <p:xfrm>
          <a:off x="838201" y="3718360"/>
          <a:ext cx="3602316" cy="2480736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900579"/>
                <a:gridCol w="900579"/>
                <a:gridCol w="900579"/>
                <a:gridCol w="900579"/>
              </a:tblGrid>
              <a:tr h="826912"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4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3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2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1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912"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5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826912"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9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8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7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latin typeface="Iranian Sans" panose="01000500000000020002" pitchFamily="2" charset="-78"/>
                          <a:cs typeface="B Titr" panose="00000700000000000000" pitchFamily="2" charset="-78"/>
                        </a:rPr>
                        <a:t>6</a:t>
                      </a:r>
                      <a:endParaRPr lang="fa-IR" sz="2000" dirty="0">
                        <a:latin typeface="Iranian Sans" panose="01000500000000020002" pitchFamily="2" charset="-78"/>
                        <a:cs typeface="B Titr" panose="000007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Freeform 6"/>
          <p:cNvSpPr>
            <a:spLocks noEditPoints="1"/>
          </p:cNvSpPr>
          <p:nvPr/>
        </p:nvSpPr>
        <p:spPr bwMode="auto">
          <a:xfrm>
            <a:off x="3723644" y="3894505"/>
            <a:ext cx="534702" cy="54665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Smiley Face 9"/>
          <p:cNvSpPr/>
          <p:nvPr/>
        </p:nvSpPr>
        <p:spPr>
          <a:xfrm>
            <a:off x="1040211" y="3894505"/>
            <a:ext cx="482294" cy="482294"/>
          </a:xfrm>
          <a:prstGeom prst="smileyF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288711"/>
              </p:ext>
            </p:extLst>
          </p:nvPr>
        </p:nvGraphicFramePr>
        <p:xfrm>
          <a:off x="838201" y="2241926"/>
          <a:ext cx="3639672" cy="118872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04408"/>
                <a:gridCol w="404408"/>
                <a:gridCol w="404408"/>
                <a:gridCol w="404408"/>
                <a:gridCol w="404408"/>
                <a:gridCol w="404408"/>
                <a:gridCol w="404408"/>
                <a:gridCol w="404408"/>
                <a:gridCol w="404408"/>
              </a:tblGrid>
              <a:tr h="370840"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139148" y="2654950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3135" y="225872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7453" y="2654950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15376" y="2654950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9530" y="2654950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91607" y="2654950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3684" y="2654950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5761" y="2654950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23299" y="2654950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1222" y="2654950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30184" y="3035949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98489" y="3035949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06412" y="3035949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90566" y="3035949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82643" y="3035949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74720" y="3035949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6797" y="3035949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14335" y="3035949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22258" y="3035949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43631" y="225602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11936" y="225602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19859" y="225602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04013" y="225602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96090" y="225602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88167" y="225602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27782" y="225602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35705" y="225602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0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92099" y="2664575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1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83135" y="3045574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1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4139" y="2265648"/>
            <a:ext cx="30970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2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94166" y="2665483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1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94166" y="3046482"/>
            <a:ext cx="27829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2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94166" y="2266556"/>
            <a:ext cx="29174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3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91113" y="2664575"/>
            <a:ext cx="30970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2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91113" y="3045574"/>
            <a:ext cx="309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3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84375" y="2265648"/>
            <a:ext cx="3209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5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95740" y="2664575"/>
            <a:ext cx="30970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2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495740" y="3045574"/>
            <a:ext cx="309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4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95740" y="2265648"/>
            <a:ext cx="309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8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11616" y="2664575"/>
            <a:ext cx="3273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4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09064" y="3045574"/>
            <a:ext cx="3209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5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22511" y="2265648"/>
            <a:ext cx="3209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5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86983" y="2674200"/>
            <a:ext cx="3273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4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484431" y="3055199"/>
            <a:ext cx="3209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6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83451" y="2275273"/>
            <a:ext cx="33534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3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61193" y="2674200"/>
            <a:ext cx="33534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3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67605" y="3055199"/>
            <a:ext cx="32893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7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86841" y="2275273"/>
            <a:ext cx="30970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2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03290" y="2664575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1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27404" y="3045574"/>
            <a:ext cx="2631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8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27405" y="2265648"/>
            <a:ext cx="2631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3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05705" y="2671348"/>
            <a:ext cx="2872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1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705703" y="3052347"/>
            <a:ext cx="2782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9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705704" y="2272421"/>
            <a:ext cx="29174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b="1" dirty="0" smtClean="0">
                <a:cs typeface="B Titr" panose="00000700000000000000" pitchFamily="2" charset="-78"/>
              </a:rPr>
              <a:t>4</a:t>
            </a:r>
            <a:endParaRPr lang="fa-IR" b="1" dirty="0">
              <a:cs typeface="B Titr" panose="00000700000000000000" pitchFamily="2" charset="-78"/>
            </a:endParaRPr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838201" y="432269"/>
            <a:ext cx="10515600" cy="1325563"/>
          </a:xfrm>
        </p:spPr>
        <p:txBody>
          <a:bodyPr/>
          <a:lstStyle/>
          <a:p>
            <a:pPr algn="ctr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معیار ارزیابی ارائه شده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820946" y="1786691"/>
            <a:ext cx="5716630" cy="187743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عنوان: کوتاهترین فاصله تجربه شده</a:t>
            </a:r>
            <a:endParaRPr lang="fa-IR" sz="2400" dirty="0" smtClean="0">
              <a:latin typeface="Iranian Sans" panose="01000500000000020002" pitchFamily="2" charset="-78"/>
              <a:cs typeface="Iranian Sans" panose="01000500000000020002" pitchFamily="2" charset="-78"/>
            </a:endParaRPr>
          </a:p>
          <a:p>
            <a:pPr>
              <a:lnSpc>
                <a:spcPct val="200000"/>
              </a:lnSpc>
            </a:pP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محاسبه براساس:</a:t>
            </a: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 کوتاهترین طول مسیر تا هر یک</a:t>
            </a:r>
          </a:p>
          <a:p>
            <a:pPr>
              <a:lnSpc>
                <a:spcPct val="200000"/>
              </a:lnSpc>
            </a:pPr>
            <a:r>
              <a:rPr lang="fa-IR" dirty="0">
                <a:latin typeface="Iranian Sans" panose="01000500000000020002" pitchFamily="2" charset="-78"/>
                <a:cs typeface="Iranian Sans" panose="01000500000000020002" pitchFamily="2" charset="-78"/>
              </a:rPr>
              <a:t> </a:t>
            </a: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از اهداف وبا انتخاب هر عمل که مشاهده شده است</a:t>
            </a:r>
            <a:endParaRPr lang="fa-IR" sz="20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20741" y="1858705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1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85300" y="1858705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9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8811" y="1858705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2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636881" y="1858705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3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269161" y="1858705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7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677231" y="1858705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8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53021" y="1858705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5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61091" y="1858705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6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044951" y="1858705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4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2011" y="1858705"/>
            <a:ext cx="4235823" cy="44076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8405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7383 0.0009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83 0.00093 L 0.14778 0.00093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6" presetClass="emph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00093 L 0.14778 0.120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6" presetClass="emph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1206 L 0.14778 0.24421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6" presetClass="emph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24421 L 0.14778 0.1206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6" presetClass="emph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1206 L 0.14778 0.00093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6" presetClass="emph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00093 L 0.07383 0.00093 " pathEditMode="relative" rAng="0" ptsTypes="AA">
                                      <p:cBhvr>
                                        <p:cTn id="1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6" presetClass="emph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83 0.00093 L 0.14778 0.00093 " pathEditMode="relative" rAng="0" ptsTypes="AA">
                                      <p:cBhvr>
                                        <p:cTn id="1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6" presetClass="emph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8 0.00093 L 0.22174 0.00093 " pathEditMode="relative" rAng="0" ptsTypes="AA">
                                      <p:cBhvr>
                                        <p:cTn id="2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6" presetClass="emph" presetSubtype="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10" presetClass="exit" presetSubtype="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0" grpId="5" animBg="1"/>
      <p:bldP spid="10" grpId="6" animBg="1"/>
      <p:bldP spid="10" grpId="7" animBg="1"/>
      <p:bldP spid="10" grpId="8" animBg="1"/>
      <p:bldP spid="10" grpId="9" animBg="1"/>
      <p:bldP spid="10" grpId="10" animBg="1"/>
      <p:bldP spid="10" grpId="11" animBg="1"/>
      <p:bldP spid="10" grpId="12" animBg="1"/>
      <p:bldP spid="10" grpId="13" animBg="1"/>
      <p:bldP spid="10" grpId="14" animBg="1"/>
      <p:bldP spid="10" grpId="15" animBg="1"/>
      <p:bldP spid="10" grpId="16" animBg="1"/>
      <p:bldP spid="10" grpId="17" animBg="1"/>
      <p:bldP spid="10" grpId="18" animBg="1"/>
      <p:bldP spid="10" grpId="19" animBg="1"/>
      <p:bldP spid="9" grpId="0"/>
      <p:bldP spid="11" grpId="0"/>
      <p:bldP spid="14" grpId="0"/>
      <p:bldP spid="15" grpId="0"/>
      <p:bldP spid="17" grpId="0"/>
      <p:bldP spid="19" grpId="0"/>
      <p:bldP spid="21" grpId="0"/>
      <p:bldP spid="24" grpId="0"/>
      <p:bldP spid="25" grpId="0"/>
      <p:bldP spid="26" grpId="0"/>
      <p:bldP spid="28" grpId="0"/>
      <p:bldP spid="30" grpId="0"/>
      <p:bldP spid="33" grpId="0"/>
      <p:bldP spid="34" grpId="0"/>
      <p:bldP spid="37" grpId="0"/>
      <p:bldP spid="39" grpId="0"/>
      <p:bldP spid="40" grpId="0"/>
      <p:bldP spid="41" grpId="0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7" grpId="1"/>
      <p:bldP spid="58" grpId="0"/>
      <p:bldP spid="58" grpId="1"/>
      <p:bldP spid="59" grpId="0"/>
      <p:bldP spid="59" grpId="1"/>
      <p:bldP spid="60" grpId="0"/>
      <p:bldP spid="61" grpId="0"/>
      <p:bldP spid="62" grpId="0"/>
      <p:bldP spid="63" grpId="0"/>
      <p:bldP spid="64" grpId="0"/>
      <p:bldP spid="65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06863" cy="6858000"/>
          </a:xfrm>
          <a:prstGeom prst="rect">
            <a:avLst/>
          </a:prstGeom>
        </p:spPr>
      </p:pic>
      <p:pic>
        <p:nvPicPr>
          <p:cNvPr id="3" name="Picture 2" descr="IUT-sign-Fa-256-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776" y="443057"/>
            <a:ext cx="1823334" cy="18089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431126" y="2252044"/>
            <a:ext cx="4106634" cy="919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1600" b="1" dirty="0">
                <a:solidFill>
                  <a:srgbClr val="000000"/>
                </a:solidFill>
                <a:latin typeface="Iranian Sans" panose="01000500000000020002" pitchFamily="2" charset="-78"/>
                <a:ea typeface="Calibri" panose="020F0502020204030204" pitchFamily="34" charset="0"/>
                <a:cs typeface="Iranian Sans" panose="01000500000000020002" pitchFamily="2" charset="-78"/>
              </a:rPr>
              <a:t>دانشگاه صنعتی اصفهان</a:t>
            </a:r>
            <a:endParaRPr lang="en-US" sz="2000" dirty="0">
              <a:latin typeface="Iranian Sans" panose="01000500000000020002" pitchFamily="2" charset="-78"/>
              <a:ea typeface="Calibri" panose="020F0502020204030204" pitchFamily="34" charset="0"/>
              <a:cs typeface="Iranian Sans" panose="01000500000000020002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2800" dirty="0">
                <a:solidFill>
                  <a:srgbClr val="000000"/>
                </a:solidFill>
                <a:latin typeface="Iranian Sans" panose="01000500000000020002" pitchFamily="2" charset="-78"/>
                <a:ea typeface="Calibri" panose="020F0502020204030204" pitchFamily="34" charset="0"/>
                <a:cs typeface="Iranian Sans" panose="01000500000000020002" pitchFamily="2" charset="-78"/>
              </a:rPr>
              <a:t>دانشکده برق و کامپیوتر</a:t>
            </a:r>
            <a:endParaRPr lang="en-US" sz="2000" dirty="0">
              <a:effectLst/>
              <a:latin typeface="Iranian Sans" panose="01000500000000020002" pitchFamily="2" charset="-78"/>
              <a:ea typeface="Calibri" panose="020F0502020204030204" pitchFamily="34" charset="0"/>
              <a:cs typeface="Iranian Sans" panose="01000500000000020002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6443" y="3593692"/>
            <a:ext cx="6096000" cy="9852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2400" dirty="0">
                <a:solidFill>
                  <a:srgbClr val="000000"/>
                </a:solidFill>
                <a:latin typeface="Iranian Sans" panose="01000500000000020002" pitchFamily="2" charset="-78"/>
                <a:ea typeface="Calibri" panose="020F0502020204030204" pitchFamily="34" charset="0"/>
                <a:cs typeface="Iranian Sans" panose="01000500000000020002" pitchFamily="2" charset="-78"/>
              </a:rPr>
              <a:t>محمدعلی میرزایی </a:t>
            </a:r>
            <a:r>
              <a:rPr lang="fa-IR" sz="2400" dirty="0" err="1" smtClean="0">
                <a:solidFill>
                  <a:srgbClr val="000000"/>
                </a:solidFill>
                <a:latin typeface="Iranian Sans" panose="01000500000000020002" pitchFamily="2" charset="-78"/>
                <a:ea typeface="Calibri" panose="020F0502020204030204" pitchFamily="34" charset="0"/>
                <a:cs typeface="Iranian Sans" panose="01000500000000020002" pitchFamily="2" charset="-78"/>
              </a:rPr>
              <a:t>بادیزی</a:t>
            </a:r>
            <a:endParaRPr lang="fa-IR" sz="2400" dirty="0" smtClean="0">
              <a:solidFill>
                <a:srgbClr val="000000"/>
              </a:solidFill>
              <a:latin typeface="Iranian Sans" panose="01000500000000020002" pitchFamily="2" charset="-78"/>
              <a:ea typeface="Calibri" panose="020F0502020204030204" pitchFamily="34" charset="0"/>
              <a:cs typeface="Iranian Sans" panose="01000500000000020002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fa-IR" sz="2400" dirty="0" smtClean="0">
                <a:solidFill>
                  <a:srgbClr val="000000"/>
                </a:solidFill>
                <a:latin typeface="Iranian Sans" panose="01000500000000020002" pitchFamily="2" charset="-78"/>
                <a:ea typeface="Calibri" panose="020F0502020204030204" pitchFamily="34" charset="0"/>
                <a:cs typeface="Iranian Sans" panose="01000500000000020002" pitchFamily="2" charset="-78"/>
              </a:rPr>
              <a:t>استاد راهنما: دکتر </a:t>
            </a:r>
            <a:r>
              <a:rPr lang="fa-IR" sz="2400" dirty="0" err="1" smtClean="0">
                <a:solidFill>
                  <a:srgbClr val="000000"/>
                </a:solidFill>
                <a:latin typeface="Iranian Sans" panose="01000500000000020002" pitchFamily="2" charset="-78"/>
                <a:ea typeface="Calibri" panose="020F0502020204030204" pitchFamily="34" charset="0"/>
                <a:cs typeface="Iranian Sans" panose="01000500000000020002" pitchFamily="2" charset="-78"/>
              </a:rPr>
              <a:t>پالهنگ</a:t>
            </a:r>
            <a:endParaRPr lang="en-US" sz="2400" dirty="0">
              <a:effectLst/>
              <a:latin typeface="Iranian Sans" panose="01000500000000020002" pitchFamily="2" charset="-78"/>
              <a:ea typeface="Calibri" panose="020F0502020204030204" pitchFamily="34" charset="0"/>
              <a:cs typeface="Iranian Sans" panose="01000500000000020002" pitchFamily="2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513879" y="4086327"/>
            <a:ext cx="394112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78816" y="4954156"/>
            <a:ext cx="9634368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3600" b="1" dirty="0">
                <a:cs typeface="B Titr" panose="00000700000000000000" pitchFamily="2" charset="-78"/>
              </a:rPr>
              <a:t>تسریع یادگیری مشارکتی در </a:t>
            </a:r>
            <a:r>
              <a:rPr lang="fa-IR" sz="3600" b="1" dirty="0" err="1">
                <a:cs typeface="B Titr" panose="00000700000000000000" pitchFamily="2" charset="-78"/>
              </a:rPr>
              <a:t>سیستم‌های</a:t>
            </a:r>
            <a:r>
              <a:rPr lang="fa-IR" sz="3600" b="1" dirty="0">
                <a:cs typeface="B Titr" panose="00000700000000000000" pitchFamily="2" charset="-78"/>
              </a:rPr>
              <a:t> چند </a:t>
            </a:r>
            <a:r>
              <a:rPr lang="fa-IR" sz="3600" b="1" dirty="0" smtClean="0">
                <a:cs typeface="B Titr" panose="00000700000000000000" pitchFamily="2" charset="-78"/>
              </a:rPr>
              <a:t>عاملی </a:t>
            </a:r>
          </a:p>
          <a:p>
            <a:pPr>
              <a:lnSpc>
                <a:spcPct val="200000"/>
              </a:lnSpc>
            </a:pPr>
            <a:r>
              <a:rPr lang="fa-IR" sz="3600" b="1" dirty="0">
                <a:cs typeface="B Titr" panose="00000700000000000000" pitchFamily="2" charset="-78"/>
              </a:rPr>
              <a:t> </a:t>
            </a:r>
            <a:r>
              <a:rPr lang="fa-IR" sz="3600" b="1" dirty="0" smtClean="0">
                <a:cs typeface="B Titr" panose="00000700000000000000" pitchFamily="2" charset="-78"/>
              </a:rPr>
              <a:t>                            با </a:t>
            </a:r>
            <a:r>
              <a:rPr lang="fa-IR" sz="3600" b="1" dirty="0">
                <a:cs typeface="B Titr" panose="00000700000000000000" pitchFamily="2" charset="-78"/>
              </a:rPr>
              <a:t>بهره گیری از کوتاهترین مسیر تجربه </a:t>
            </a:r>
            <a:r>
              <a:rPr lang="fa-IR" sz="3600" b="1" dirty="0" smtClean="0">
                <a:cs typeface="B Titr" panose="00000700000000000000" pitchFamily="2" charset="-78"/>
              </a:rPr>
              <a:t>شده</a:t>
            </a:r>
            <a:endParaRPr lang="en-US" sz="3600" dirty="0"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485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6783465"/>
                  </p:ext>
                </p:extLst>
              </p:nvPr>
            </p:nvGraphicFramePr>
            <p:xfrm>
              <a:off x="775447" y="2259298"/>
              <a:ext cx="4512235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2447"/>
                    <a:gridCol w="902447"/>
                    <a:gridCol w="902447"/>
                    <a:gridCol w="902447"/>
                    <a:gridCol w="902447"/>
                  </a:tblGrid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baseline="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4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3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2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1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endParaRPr lang="fa-IR" dirty="0">
                            <a:latin typeface="Iranian Sans" panose="01000500000000020002" pitchFamily="2" charset="-78"/>
                            <a:cs typeface="Iranian Sans" panose="01000500000000020002" pitchFamily="2" charset="-78"/>
                          </a:endParaRP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1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2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3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4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5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6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7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8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30778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a-IR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B Titr" panose="00000700000000000000" pitchFamily="2" charset="-78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9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6783465"/>
                  </p:ext>
                </p:extLst>
              </p:nvPr>
            </p:nvGraphicFramePr>
            <p:xfrm>
              <a:off x="775447" y="2259298"/>
              <a:ext cx="4512235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02447"/>
                    <a:gridCol w="902447"/>
                    <a:gridCol w="902447"/>
                    <a:gridCol w="902447"/>
                    <a:gridCol w="902447"/>
                  </a:tblGrid>
                  <a:tr h="3962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baseline="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4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3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2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1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endParaRPr lang="fa-IR" dirty="0">
                            <a:latin typeface="Iranian Sans" panose="01000500000000020002" pitchFamily="2" charset="-78"/>
                            <a:cs typeface="Iranian Sans" panose="01000500000000020002" pitchFamily="2" charset="-78"/>
                          </a:endParaRPr>
                        </a:p>
                      </a:txBody>
                      <a:tcPr anchor="ctr"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76" t="-107692" r="-402027" b="-8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676" t="-107692" r="-302027" b="-8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329" t="-107692" r="-200000" b="-8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1351" t="-107692" r="-101351" b="-8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1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76" t="-207692" r="-402027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676" t="-207692" r="-302027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329" t="-207692" r="-200000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1351" t="-207692" r="-101351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2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76" t="-307692" r="-402027" b="-6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676" t="-307692" r="-302027" b="-6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329" t="-307692" r="-200000" b="-6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1351" t="-307692" r="-101351" b="-6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3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76" t="-401515" r="-402027" b="-5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676" t="-401515" r="-302027" b="-5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329" t="-401515" r="-200000" b="-5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1351" t="-401515" r="-101351" b="-5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4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76" t="-509231" r="-402027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676" t="-509231" r="-302027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329" t="-509231" r="-200000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1351" t="-509231" r="-101351" b="-4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5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76" t="-609231" r="-402027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676" t="-609231" r="-302027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329" t="-609231" r="-200000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1351" t="-609231" r="-101351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6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76" t="-709231" r="-402027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676" t="-709231" r="-302027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329" t="-709231" r="-200000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1351" t="-709231" r="-101351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7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76" t="-809231" r="-402027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676" t="-809231" r="-302027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329" t="-809231" r="-200000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1351" t="-809231" r="-101351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8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676" t="-909231" r="-40202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676" t="-909231" r="-30202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99329" t="-909231" r="-200000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a-I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1351" t="-909231" r="-101351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fa-IR" sz="2000" dirty="0" smtClean="0">
                              <a:latin typeface="Iranian Sans" panose="01000500000000020002" pitchFamily="2" charset="-78"/>
                              <a:cs typeface="B Titr" panose="00000700000000000000" pitchFamily="2" charset="-78"/>
                            </a:rPr>
                            <a:t>9</a:t>
                          </a:r>
                          <a:endParaRPr lang="fa-IR" sz="2000" dirty="0">
                            <a:latin typeface="Iranian Sans" panose="01000500000000020002" pitchFamily="2" charset="-78"/>
                            <a:cs typeface="B Titr" panose="00000700000000000000" pitchFamily="2" charset="-78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31477"/>
              </p:ext>
            </p:extLst>
          </p:nvPr>
        </p:nvGraphicFramePr>
        <p:xfrm>
          <a:off x="5607422" y="5032978"/>
          <a:ext cx="3639672" cy="118872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04408"/>
                <a:gridCol w="404408"/>
                <a:gridCol w="404408"/>
                <a:gridCol w="404408"/>
                <a:gridCol w="404408"/>
                <a:gridCol w="404408"/>
                <a:gridCol w="404408"/>
                <a:gridCol w="404408"/>
                <a:gridCol w="404408"/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5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3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4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3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2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fa-IR" sz="200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4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4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1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1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1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5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6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0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9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8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sz="2000" dirty="0" smtClean="0">
                          <a:cs typeface="B Titr" panose="00000700000000000000" pitchFamily="2" charset="-78"/>
                        </a:rPr>
                        <a:t>1</a:t>
                      </a:r>
                      <a:endParaRPr lang="fa-IR" sz="2000" dirty="0">
                        <a:cs typeface="B Titr" panose="00000700000000000000" pitchFamily="2" charset="-7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own Arrow 4"/>
          <p:cNvSpPr/>
          <p:nvPr/>
        </p:nvSpPr>
        <p:spPr>
          <a:xfrm>
            <a:off x="6481482" y="4666128"/>
            <a:ext cx="322729" cy="309283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TextBox 7"/>
          <p:cNvSpPr txBox="1"/>
          <p:nvPr/>
        </p:nvSpPr>
        <p:spPr>
          <a:xfrm>
            <a:off x="3536576" y="3461213"/>
            <a:ext cx="79337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1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536576" y="3059527"/>
            <a:ext cx="79337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2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68034" y="5864643"/>
            <a:ext cx="32273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0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78069" y="5864643"/>
            <a:ext cx="32273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0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15788" y="4256455"/>
            <a:ext cx="79337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2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65893" y="5851196"/>
            <a:ext cx="32273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0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15788" y="5441523"/>
            <a:ext cx="79337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3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453717" y="5854192"/>
            <a:ext cx="32273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0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36576" y="2674018"/>
            <a:ext cx="79337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3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670174" y="5851196"/>
            <a:ext cx="322730" cy="324000"/>
          </a:xfrm>
          <a:prstGeom prst="rect">
            <a:avLst/>
          </a:prstGeom>
          <a:solidFill>
            <a:schemeClr val="tx2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0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1" y="432269"/>
            <a:ext cx="10515600" cy="1325563"/>
          </a:xfrm>
        </p:spPr>
        <p:txBody>
          <a:bodyPr/>
          <a:lstStyle/>
          <a:p>
            <a:pPr algn="ctr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معیار ارزیابی ارائه شده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20946" y="1786691"/>
            <a:ext cx="5716630" cy="187743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عنوان: کوتاهترین فاصله تجربه شده</a:t>
            </a:r>
            <a:endParaRPr lang="fa-IR" sz="2400" dirty="0" smtClean="0">
              <a:latin typeface="Iranian Sans" panose="01000500000000020002" pitchFamily="2" charset="-78"/>
              <a:cs typeface="Iranian Sans" panose="01000500000000020002" pitchFamily="2" charset="-78"/>
            </a:endParaRPr>
          </a:p>
          <a:p>
            <a:pPr>
              <a:lnSpc>
                <a:spcPct val="200000"/>
              </a:lnSpc>
            </a:pP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محاسبه براساس:</a:t>
            </a: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 کوتاهترین طول مسیر تا هر یک</a:t>
            </a:r>
          </a:p>
          <a:p>
            <a:pPr>
              <a:lnSpc>
                <a:spcPct val="200000"/>
              </a:lnSpc>
            </a:pPr>
            <a:r>
              <a:rPr lang="fa-IR" dirty="0">
                <a:latin typeface="Iranian Sans" panose="01000500000000020002" pitchFamily="2" charset="-78"/>
                <a:cs typeface="Iranian Sans" panose="01000500000000020002" pitchFamily="2" charset="-78"/>
              </a:rPr>
              <a:t> </a:t>
            </a: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از اهداف وبا انتخاب هر عمل که مشاهده شده است</a:t>
            </a:r>
            <a:endParaRPr lang="fa-IR" sz="20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1428" y="6188643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1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05987" y="6188643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9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49498" y="6188643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2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57568" y="6188643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3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89848" y="6188643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7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97918" y="6188643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8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73708" y="6188643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5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81778" y="6188643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6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65638" y="6188643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4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20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6064015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03411 0.0011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12 0.00116 L 0.06511 0.0011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11 0.00116 L 0.16445 0.0011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445 0.00116 L -0.06862 0.0011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8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8" grpId="0" animBg="1"/>
      <p:bldP spid="66" grpId="0" animBg="1"/>
      <p:bldP spid="67" grpId="0" animBg="1"/>
      <p:bldP spid="67" grpId="1" animBg="1"/>
      <p:bldP spid="68" grpId="0" animBg="1"/>
      <p:bldP spid="68" grpId="1" animBg="1"/>
      <p:bldP spid="70" grpId="0" animBg="1"/>
      <p:bldP spid="71" grpId="0" animBg="1"/>
      <p:bldP spid="71" grpId="1" animBg="1"/>
      <p:bldP spid="72" grpId="0" animBg="1"/>
      <p:bldP spid="73" grpId="0" animBg="1"/>
      <p:bldP spid="73" grpId="1" animBg="1"/>
      <p:bldP spid="74" grpId="0" animBg="1"/>
      <p:bldP spid="75" grpId="0" animBg="1"/>
      <p:bldP spid="75" grpId="1" animBg="1"/>
      <p:bldP spid="3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21</a:t>
            </a:fld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342466" y="4293512"/>
                <a:ext cx="9885828" cy="96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fa-I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a-I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Boltzmann</m:t>
                      </m:r>
                      <m: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fa-I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 </m:t>
                      </m:r>
                      <m:r>
                        <a:rPr lang="fa-IR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Boltzmann</m:t>
                      </m:r>
                      <m:r>
                        <a:rPr lang="fa-IR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fa-I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a-I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fa-IR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SEP</m:t>
                              </m:r>
                            </m:den>
                          </m:f>
                        </m:e>
                        <m:sub>
                          <m: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fa-IR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a-IR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466" y="4293512"/>
                <a:ext cx="9885828" cy="9601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1" y="432269"/>
            <a:ext cx="10515600" cy="1325563"/>
          </a:xfrm>
        </p:spPr>
        <p:txBody>
          <a:bodyPr/>
          <a:lstStyle/>
          <a:p>
            <a:pPr algn="ctr"/>
            <a:r>
              <a:rPr lang="fa-IR" sz="4400" dirty="0">
                <a:latin typeface="Iranian Sans" panose="01000500000000020002" pitchFamily="2" charset="-78"/>
                <a:cs typeface="Iranian Sans" panose="01000500000000020002" pitchFamily="2" charset="-78"/>
              </a:rPr>
              <a:t>انتخاب عمل در یادگیری مستقل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42466" y="2071121"/>
                <a:ext cx="95070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a-I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b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a-IR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a-IR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Boltzmann</m:t>
                          </m:r>
                          <m:r>
                            <a:rPr lang="fa-IR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a-IR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a-IR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466" y="2071121"/>
                <a:ext cx="950707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342466" y="2954645"/>
                <a:ext cx="9507070" cy="1174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𝑘𝑇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fa-I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a-IR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466" y="2954645"/>
                <a:ext cx="9507070" cy="11746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20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pPr/>
              <a:t>22</a:t>
            </a:fld>
            <a:endParaRPr lang="fa-IR" dirty="0"/>
          </a:p>
        </p:txBody>
      </p:sp>
      <p:grpSp>
        <p:nvGrpSpPr>
          <p:cNvPr id="41" name="Group 40"/>
          <p:cNvGrpSpPr/>
          <p:nvPr/>
        </p:nvGrpSpPr>
        <p:grpSpPr>
          <a:xfrm>
            <a:off x="1082039" y="2028304"/>
            <a:ext cx="1695451" cy="1307638"/>
            <a:chOff x="3848826" y="5287107"/>
            <a:chExt cx="1695451" cy="1307638"/>
          </a:xfrm>
        </p:grpSpPr>
        <p:sp>
          <p:nvSpPr>
            <p:cNvPr id="42" name="Freeform 88"/>
            <p:cNvSpPr>
              <a:spLocks noChangeArrowheads="1"/>
            </p:cNvSpPr>
            <p:nvPr/>
          </p:nvSpPr>
          <p:spPr bwMode="auto">
            <a:xfrm>
              <a:off x="4183220" y="5287107"/>
              <a:ext cx="1027244" cy="1042354"/>
            </a:xfrm>
            <a:custGeom>
              <a:avLst/>
              <a:gdLst>
                <a:gd name="T0" fmla="*/ 38327818 w 601"/>
                <a:gd name="T1" fmla="*/ 78678142 h 609"/>
                <a:gd name="T2" fmla="*/ 38327818 w 601"/>
                <a:gd name="T3" fmla="*/ 78678142 h 609"/>
                <a:gd name="T4" fmla="*/ 0 w 601"/>
                <a:gd name="T5" fmla="*/ 39339251 h 609"/>
                <a:gd name="T6" fmla="*/ 38327818 w 601"/>
                <a:gd name="T7" fmla="*/ 0 h 609"/>
                <a:gd name="T8" fmla="*/ 77429787 w 601"/>
                <a:gd name="T9" fmla="*/ 39339251 h 609"/>
                <a:gd name="T10" fmla="*/ 38327818 w 601"/>
                <a:gd name="T11" fmla="*/ 78678142 h 609"/>
                <a:gd name="T12" fmla="*/ 38327818 w 601"/>
                <a:gd name="T13" fmla="*/ 7376244 h 609"/>
                <a:gd name="T14" fmla="*/ 38327818 w 601"/>
                <a:gd name="T15" fmla="*/ 7376244 h 609"/>
                <a:gd name="T16" fmla="*/ 7226723 w 601"/>
                <a:gd name="T17" fmla="*/ 39339251 h 609"/>
                <a:gd name="T18" fmla="*/ 15485886 w 601"/>
                <a:gd name="T19" fmla="*/ 60431965 h 609"/>
                <a:gd name="T20" fmla="*/ 23616083 w 601"/>
                <a:gd name="T21" fmla="*/ 57714571 h 609"/>
                <a:gd name="T22" fmla="*/ 31875246 w 601"/>
                <a:gd name="T23" fmla="*/ 54091380 h 609"/>
                <a:gd name="T24" fmla="*/ 31875246 w 601"/>
                <a:gd name="T25" fmla="*/ 48526731 h 609"/>
                <a:gd name="T26" fmla="*/ 28261705 w 601"/>
                <a:gd name="T27" fmla="*/ 41280349 h 609"/>
                <a:gd name="T28" fmla="*/ 26455114 w 601"/>
                <a:gd name="T29" fmla="*/ 38433453 h 609"/>
                <a:gd name="T30" fmla="*/ 27358589 w 601"/>
                <a:gd name="T31" fmla="*/ 32998307 h 609"/>
                <a:gd name="T32" fmla="*/ 27358589 w 601"/>
                <a:gd name="T33" fmla="*/ 26527860 h 609"/>
                <a:gd name="T34" fmla="*/ 38327818 w 601"/>
                <a:gd name="T35" fmla="*/ 17469523 h 609"/>
                <a:gd name="T36" fmla="*/ 50200163 w 601"/>
                <a:gd name="T37" fmla="*/ 26527860 h 609"/>
                <a:gd name="T38" fmla="*/ 49167722 w 601"/>
                <a:gd name="T39" fmla="*/ 32998307 h 609"/>
                <a:gd name="T40" fmla="*/ 50200163 w 601"/>
                <a:gd name="T41" fmla="*/ 38433453 h 609"/>
                <a:gd name="T42" fmla="*/ 48264607 w 601"/>
                <a:gd name="T43" fmla="*/ 41280349 h 609"/>
                <a:gd name="T44" fmla="*/ 45554541 w 601"/>
                <a:gd name="T45" fmla="*/ 48526731 h 609"/>
                <a:gd name="T46" fmla="*/ 45554541 w 601"/>
                <a:gd name="T47" fmla="*/ 54091380 h 609"/>
                <a:gd name="T48" fmla="*/ 52910229 w 601"/>
                <a:gd name="T49" fmla="*/ 57714571 h 609"/>
                <a:gd name="T50" fmla="*/ 61943901 w 601"/>
                <a:gd name="T51" fmla="*/ 60431965 h 609"/>
                <a:gd name="T52" fmla="*/ 70203064 w 601"/>
                <a:gd name="T53" fmla="*/ 39339251 h 609"/>
                <a:gd name="T54" fmla="*/ 38327818 w 601"/>
                <a:gd name="T55" fmla="*/ 7376244 h 60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01" h="609">
                  <a:moveTo>
                    <a:pt x="297" y="608"/>
                  </a:moveTo>
                  <a:lnTo>
                    <a:pt x="297" y="608"/>
                  </a:lnTo>
                  <a:cubicBezTo>
                    <a:pt x="134" y="608"/>
                    <a:pt x="0" y="474"/>
                    <a:pt x="0" y="304"/>
                  </a:cubicBezTo>
                  <a:cubicBezTo>
                    <a:pt x="0" y="135"/>
                    <a:pt x="134" y="0"/>
                    <a:pt x="297" y="0"/>
                  </a:cubicBezTo>
                  <a:cubicBezTo>
                    <a:pt x="466" y="0"/>
                    <a:pt x="600" y="135"/>
                    <a:pt x="600" y="304"/>
                  </a:cubicBezTo>
                  <a:cubicBezTo>
                    <a:pt x="600" y="474"/>
                    <a:pt x="466" y="608"/>
                    <a:pt x="297" y="608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2" y="57"/>
                    <a:pt x="56" y="170"/>
                    <a:pt x="56" y="304"/>
                  </a:cubicBezTo>
                  <a:cubicBezTo>
                    <a:pt x="56" y="368"/>
                    <a:pt x="78" y="425"/>
                    <a:pt x="120" y="467"/>
                  </a:cubicBezTo>
                  <a:cubicBezTo>
                    <a:pt x="155" y="453"/>
                    <a:pt x="141" y="467"/>
                    <a:pt x="183" y="446"/>
                  </a:cubicBezTo>
                  <a:cubicBezTo>
                    <a:pt x="233" y="425"/>
                    <a:pt x="247" y="418"/>
                    <a:pt x="247" y="418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7" y="375"/>
                    <a:pt x="226" y="361"/>
                    <a:pt x="219" y="319"/>
                  </a:cubicBezTo>
                  <a:cubicBezTo>
                    <a:pt x="212" y="326"/>
                    <a:pt x="205" y="304"/>
                    <a:pt x="205" y="297"/>
                  </a:cubicBezTo>
                  <a:cubicBezTo>
                    <a:pt x="205" y="283"/>
                    <a:pt x="198" y="255"/>
                    <a:pt x="212" y="255"/>
                  </a:cubicBezTo>
                  <a:cubicBezTo>
                    <a:pt x="212" y="234"/>
                    <a:pt x="212" y="220"/>
                    <a:pt x="212" y="205"/>
                  </a:cubicBezTo>
                  <a:cubicBezTo>
                    <a:pt x="212" y="177"/>
                    <a:pt x="247" y="135"/>
                    <a:pt x="297" y="135"/>
                  </a:cubicBezTo>
                  <a:cubicBezTo>
                    <a:pt x="360" y="135"/>
                    <a:pt x="381" y="177"/>
                    <a:pt x="389" y="205"/>
                  </a:cubicBezTo>
                  <a:cubicBezTo>
                    <a:pt x="389" y="220"/>
                    <a:pt x="389" y="234"/>
                    <a:pt x="381" y="255"/>
                  </a:cubicBezTo>
                  <a:cubicBezTo>
                    <a:pt x="396" y="255"/>
                    <a:pt x="389" y="283"/>
                    <a:pt x="389" y="297"/>
                  </a:cubicBezTo>
                  <a:cubicBezTo>
                    <a:pt x="389" y="304"/>
                    <a:pt x="389" y="326"/>
                    <a:pt x="374" y="319"/>
                  </a:cubicBezTo>
                  <a:cubicBezTo>
                    <a:pt x="367" y="361"/>
                    <a:pt x="353" y="375"/>
                    <a:pt x="353" y="375"/>
                  </a:cubicBezTo>
                  <a:cubicBezTo>
                    <a:pt x="353" y="418"/>
                    <a:pt x="353" y="418"/>
                    <a:pt x="353" y="418"/>
                  </a:cubicBezTo>
                  <a:cubicBezTo>
                    <a:pt x="353" y="418"/>
                    <a:pt x="367" y="425"/>
                    <a:pt x="410" y="446"/>
                  </a:cubicBezTo>
                  <a:cubicBezTo>
                    <a:pt x="459" y="467"/>
                    <a:pt x="445" y="453"/>
                    <a:pt x="480" y="467"/>
                  </a:cubicBezTo>
                  <a:cubicBezTo>
                    <a:pt x="523" y="425"/>
                    <a:pt x="544" y="368"/>
                    <a:pt x="544" y="304"/>
                  </a:cubicBezTo>
                  <a:cubicBezTo>
                    <a:pt x="544" y="170"/>
                    <a:pt x="431" y="57"/>
                    <a:pt x="297" y="5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dirty="0" smtClean="0"/>
                    <a:t>(Q)</a:t>
                  </a:r>
                  <a:r>
                    <a:rPr lang="fa-IR" dirty="0" smtClean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)==</m:t>
                      </m:r>
                    </m:oMath>
                  </a14:m>
                  <a:endParaRPr lang="fa-IR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151" t="-28889" r="-8602" b="-51111"/>
                  </a:stretch>
                </a:blipFill>
              </p:spPr>
              <p:txBody>
                <a:bodyPr/>
                <a:lstStyle/>
                <a:p>
                  <a:r>
                    <a:rPr lang="fa-I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3165156" y="2028304"/>
            <a:ext cx="1695451" cy="1307638"/>
            <a:chOff x="3848826" y="5287107"/>
            <a:chExt cx="1695451" cy="1307638"/>
          </a:xfrm>
        </p:grpSpPr>
        <p:sp>
          <p:nvSpPr>
            <p:cNvPr id="45" name="Freeform 88"/>
            <p:cNvSpPr>
              <a:spLocks noChangeArrowheads="1"/>
            </p:cNvSpPr>
            <p:nvPr/>
          </p:nvSpPr>
          <p:spPr bwMode="auto">
            <a:xfrm>
              <a:off x="4183220" y="5287107"/>
              <a:ext cx="1027244" cy="1042354"/>
            </a:xfrm>
            <a:custGeom>
              <a:avLst/>
              <a:gdLst>
                <a:gd name="T0" fmla="*/ 38327818 w 601"/>
                <a:gd name="T1" fmla="*/ 78678142 h 609"/>
                <a:gd name="T2" fmla="*/ 38327818 w 601"/>
                <a:gd name="T3" fmla="*/ 78678142 h 609"/>
                <a:gd name="T4" fmla="*/ 0 w 601"/>
                <a:gd name="T5" fmla="*/ 39339251 h 609"/>
                <a:gd name="T6" fmla="*/ 38327818 w 601"/>
                <a:gd name="T7" fmla="*/ 0 h 609"/>
                <a:gd name="T8" fmla="*/ 77429787 w 601"/>
                <a:gd name="T9" fmla="*/ 39339251 h 609"/>
                <a:gd name="T10" fmla="*/ 38327818 w 601"/>
                <a:gd name="T11" fmla="*/ 78678142 h 609"/>
                <a:gd name="T12" fmla="*/ 38327818 w 601"/>
                <a:gd name="T13" fmla="*/ 7376244 h 609"/>
                <a:gd name="T14" fmla="*/ 38327818 w 601"/>
                <a:gd name="T15" fmla="*/ 7376244 h 609"/>
                <a:gd name="T16" fmla="*/ 7226723 w 601"/>
                <a:gd name="T17" fmla="*/ 39339251 h 609"/>
                <a:gd name="T18" fmla="*/ 15485886 w 601"/>
                <a:gd name="T19" fmla="*/ 60431965 h 609"/>
                <a:gd name="T20" fmla="*/ 23616083 w 601"/>
                <a:gd name="T21" fmla="*/ 57714571 h 609"/>
                <a:gd name="T22" fmla="*/ 31875246 w 601"/>
                <a:gd name="T23" fmla="*/ 54091380 h 609"/>
                <a:gd name="T24" fmla="*/ 31875246 w 601"/>
                <a:gd name="T25" fmla="*/ 48526731 h 609"/>
                <a:gd name="T26" fmla="*/ 28261705 w 601"/>
                <a:gd name="T27" fmla="*/ 41280349 h 609"/>
                <a:gd name="T28" fmla="*/ 26455114 w 601"/>
                <a:gd name="T29" fmla="*/ 38433453 h 609"/>
                <a:gd name="T30" fmla="*/ 27358589 w 601"/>
                <a:gd name="T31" fmla="*/ 32998307 h 609"/>
                <a:gd name="T32" fmla="*/ 27358589 w 601"/>
                <a:gd name="T33" fmla="*/ 26527860 h 609"/>
                <a:gd name="T34" fmla="*/ 38327818 w 601"/>
                <a:gd name="T35" fmla="*/ 17469523 h 609"/>
                <a:gd name="T36" fmla="*/ 50200163 w 601"/>
                <a:gd name="T37" fmla="*/ 26527860 h 609"/>
                <a:gd name="T38" fmla="*/ 49167722 w 601"/>
                <a:gd name="T39" fmla="*/ 32998307 h 609"/>
                <a:gd name="T40" fmla="*/ 50200163 w 601"/>
                <a:gd name="T41" fmla="*/ 38433453 h 609"/>
                <a:gd name="T42" fmla="*/ 48264607 w 601"/>
                <a:gd name="T43" fmla="*/ 41280349 h 609"/>
                <a:gd name="T44" fmla="*/ 45554541 w 601"/>
                <a:gd name="T45" fmla="*/ 48526731 h 609"/>
                <a:gd name="T46" fmla="*/ 45554541 w 601"/>
                <a:gd name="T47" fmla="*/ 54091380 h 609"/>
                <a:gd name="T48" fmla="*/ 52910229 w 601"/>
                <a:gd name="T49" fmla="*/ 57714571 h 609"/>
                <a:gd name="T50" fmla="*/ 61943901 w 601"/>
                <a:gd name="T51" fmla="*/ 60431965 h 609"/>
                <a:gd name="T52" fmla="*/ 70203064 w 601"/>
                <a:gd name="T53" fmla="*/ 39339251 h 609"/>
                <a:gd name="T54" fmla="*/ 38327818 w 601"/>
                <a:gd name="T55" fmla="*/ 7376244 h 60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01" h="609">
                  <a:moveTo>
                    <a:pt x="297" y="608"/>
                  </a:moveTo>
                  <a:lnTo>
                    <a:pt x="297" y="608"/>
                  </a:lnTo>
                  <a:cubicBezTo>
                    <a:pt x="134" y="608"/>
                    <a:pt x="0" y="474"/>
                    <a:pt x="0" y="304"/>
                  </a:cubicBezTo>
                  <a:cubicBezTo>
                    <a:pt x="0" y="135"/>
                    <a:pt x="134" y="0"/>
                    <a:pt x="297" y="0"/>
                  </a:cubicBezTo>
                  <a:cubicBezTo>
                    <a:pt x="466" y="0"/>
                    <a:pt x="600" y="135"/>
                    <a:pt x="600" y="304"/>
                  </a:cubicBezTo>
                  <a:cubicBezTo>
                    <a:pt x="600" y="474"/>
                    <a:pt x="466" y="608"/>
                    <a:pt x="297" y="608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2" y="57"/>
                    <a:pt x="56" y="170"/>
                    <a:pt x="56" y="304"/>
                  </a:cubicBezTo>
                  <a:cubicBezTo>
                    <a:pt x="56" y="368"/>
                    <a:pt x="78" y="425"/>
                    <a:pt x="120" y="467"/>
                  </a:cubicBezTo>
                  <a:cubicBezTo>
                    <a:pt x="155" y="453"/>
                    <a:pt x="141" y="467"/>
                    <a:pt x="183" y="446"/>
                  </a:cubicBezTo>
                  <a:cubicBezTo>
                    <a:pt x="233" y="425"/>
                    <a:pt x="247" y="418"/>
                    <a:pt x="247" y="418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7" y="375"/>
                    <a:pt x="226" y="361"/>
                    <a:pt x="219" y="319"/>
                  </a:cubicBezTo>
                  <a:cubicBezTo>
                    <a:pt x="212" y="326"/>
                    <a:pt x="205" y="304"/>
                    <a:pt x="205" y="297"/>
                  </a:cubicBezTo>
                  <a:cubicBezTo>
                    <a:pt x="205" y="283"/>
                    <a:pt x="198" y="255"/>
                    <a:pt x="212" y="255"/>
                  </a:cubicBezTo>
                  <a:cubicBezTo>
                    <a:pt x="212" y="234"/>
                    <a:pt x="212" y="220"/>
                    <a:pt x="212" y="205"/>
                  </a:cubicBezTo>
                  <a:cubicBezTo>
                    <a:pt x="212" y="177"/>
                    <a:pt x="247" y="135"/>
                    <a:pt x="297" y="135"/>
                  </a:cubicBezTo>
                  <a:cubicBezTo>
                    <a:pt x="360" y="135"/>
                    <a:pt x="381" y="177"/>
                    <a:pt x="389" y="205"/>
                  </a:cubicBezTo>
                  <a:cubicBezTo>
                    <a:pt x="389" y="220"/>
                    <a:pt x="389" y="234"/>
                    <a:pt x="381" y="255"/>
                  </a:cubicBezTo>
                  <a:cubicBezTo>
                    <a:pt x="396" y="255"/>
                    <a:pt x="389" y="283"/>
                    <a:pt x="389" y="297"/>
                  </a:cubicBezTo>
                  <a:cubicBezTo>
                    <a:pt x="389" y="304"/>
                    <a:pt x="389" y="326"/>
                    <a:pt x="374" y="319"/>
                  </a:cubicBezTo>
                  <a:cubicBezTo>
                    <a:pt x="367" y="361"/>
                    <a:pt x="353" y="375"/>
                    <a:pt x="353" y="375"/>
                  </a:cubicBezTo>
                  <a:cubicBezTo>
                    <a:pt x="353" y="418"/>
                    <a:pt x="353" y="418"/>
                    <a:pt x="353" y="418"/>
                  </a:cubicBezTo>
                  <a:cubicBezTo>
                    <a:pt x="353" y="418"/>
                    <a:pt x="367" y="425"/>
                    <a:pt x="410" y="446"/>
                  </a:cubicBezTo>
                  <a:cubicBezTo>
                    <a:pt x="459" y="467"/>
                    <a:pt x="445" y="453"/>
                    <a:pt x="480" y="467"/>
                  </a:cubicBezTo>
                  <a:cubicBezTo>
                    <a:pt x="523" y="425"/>
                    <a:pt x="544" y="368"/>
                    <a:pt x="544" y="304"/>
                  </a:cubicBezTo>
                  <a:cubicBezTo>
                    <a:pt x="544" y="170"/>
                    <a:pt x="431" y="57"/>
                    <a:pt x="297" y="5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dirty="0" smtClean="0"/>
                    <a:t>(Q)</a:t>
                  </a:r>
                  <a:r>
                    <a:rPr lang="fa-IR" dirty="0" smtClean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</m:oMath>
                  </a14:m>
                  <a:endParaRPr lang="fa-IR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28889" r="-8993" b="-51111"/>
                  </a:stretch>
                </a:blipFill>
              </p:spPr>
              <p:txBody>
                <a:bodyPr/>
                <a:lstStyle/>
                <a:p>
                  <a:r>
                    <a:rPr lang="fa-I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5248273" y="2028304"/>
            <a:ext cx="1695451" cy="1307638"/>
            <a:chOff x="3848826" y="5287107"/>
            <a:chExt cx="1695451" cy="1307638"/>
          </a:xfrm>
        </p:grpSpPr>
        <p:sp>
          <p:nvSpPr>
            <p:cNvPr id="48" name="Freeform 88"/>
            <p:cNvSpPr>
              <a:spLocks noChangeArrowheads="1"/>
            </p:cNvSpPr>
            <p:nvPr/>
          </p:nvSpPr>
          <p:spPr bwMode="auto">
            <a:xfrm>
              <a:off x="4183220" y="5287107"/>
              <a:ext cx="1027244" cy="1042354"/>
            </a:xfrm>
            <a:custGeom>
              <a:avLst/>
              <a:gdLst>
                <a:gd name="T0" fmla="*/ 38327818 w 601"/>
                <a:gd name="T1" fmla="*/ 78678142 h 609"/>
                <a:gd name="T2" fmla="*/ 38327818 w 601"/>
                <a:gd name="T3" fmla="*/ 78678142 h 609"/>
                <a:gd name="T4" fmla="*/ 0 w 601"/>
                <a:gd name="T5" fmla="*/ 39339251 h 609"/>
                <a:gd name="T6" fmla="*/ 38327818 w 601"/>
                <a:gd name="T7" fmla="*/ 0 h 609"/>
                <a:gd name="T8" fmla="*/ 77429787 w 601"/>
                <a:gd name="T9" fmla="*/ 39339251 h 609"/>
                <a:gd name="T10" fmla="*/ 38327818 w 601"/>
                <a:gd name="T11" fmla="*/ 78678142 h 609"/>
                <a:gd name="T12" fmla="*/ 38327818 w 601"/>
                <a:gd name="T13" fmla="*/ 7376244 h 609"/>
                <a:gd name="T14" fmla="*/ 38327818 w 601"/>
                <a:gd name="T15" fmla="*/ 7376244 h 609"/>
                <a:gd name="T16" fmla="*/ 7226723 w 601"/>
                <a:gd name="T17" fmla="*/ 39339251 h 609"/>
                <a:gd name="T18" fmla="*/ 15485886 w 601"/>
                <a:gd name="T19" fmla="*/ 60431965 h 609"/>
                <a:gd name="T20" fmla="*/ 23616083 w 601"/>
                <a:gd name="T21" fmla="*/ 57714571 h 609"/>
                <a:gd name="T22" fmla="*/ 31875246 w 601"/>
                <a:gd name="T23" fmla="*/ 54091380 h 609"/>
                <a:gd name="T24" fmla="*/ 31875246 w 601"/>
                <a:gd name="T25" fmla="*/ 48526731 h 609"/>
                <a:gd name="T26" fmla="*/ 28261705 w 601"/>
                <a:gd name="T27" fmla="*/ 41280349 h 609"/>
                <a:gd name="T28" fmla="*/ 26455114 w 601"/>
                <a:gd name="T29" fmla="*/ 38433453 h 609"/>
                <a:gd name="T30" fmla="*/ 27358589 w 601"/>
                <a:gd name="T31" fmla="*/ 32998307 h 609"/>
                <a:gd name="T32" fmla="*/ 27358589 w 601"/>
                <a:gd name="T33" fmla="*/ 26527860 h 609"/>
                <a:gd name="T34" fmla="*/ 38327818 w 601"/>
                <a:gd name="T35" fmla="*/ 17469523 h 609"/>
                <a:gd name="T36" fmla="*/ 50200163 w 601"/>
                <a:gd name="T37" fmla="*/ 26527860 h 609"/>
                <a:gd name="T38" fmla="*/ 49167722 w 601"/>
                <a:gd name="T39" fmla="*/ 32998307 h 609"/>
                <a:gd name="T40" fmla="*/ 50200163 w 601"/>
                <a:gd name="T41" fmla="*/ 38433453 h 609"/>
                <a:gd name="T42" fmla="*/ 48264607 w 601"/>
                <a:gd name="T43" fmla="*/ 41280349 h 609"/>
                <a:gd name="T44" fmla="*/ 45554541 w 601"/>
                <a:gd name="T45" fmla="*/ 48526731 h 609"/>
                <a:gd name="T46" fmla="*/ 45554541 w 601"/>
                <a:gd name="T47" fmla="*/ 54091380 h 609"/>
                <a:gd name="T48" fmla="*/ 52910229 w 601"/>
                <a:gd name="T49" fmla="*/ 57714571 h 609"/>
                <a:gd name="T50" fmla="*/ 61943901 w 601"/>
                <a:gd name="T51" fmla="*/ 60431965 h 609"/>
                <a:gd name="T52" fmla="*/ 70203064 w 601"/>
                <a:gd name="T53" fmla="*/ 39339251 h 609"/>
                <a:gd name="T54" fmla="*/ 38327818 w 601"/>
                <a:gd name="T55" fmla="*/ 7376244 h 60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01" h="609">
                  <a:moveTo>
                    <a:pt x="297" y="608"/>
                  </a:moveTo>
                  <a:lnTo>
                    <a:pt x="297" y="608"/>
                  </a:lnTo>
                  <a:cubicBezTo>
                    <a:pt x="134" y="608"/>
                    <a:pt x="0" y="474"/>
                    <a:pt x="0" y="304"/>
                  </a:cubicBezTo>
                  <a:cubicBezTo>
                    <a:pt x="0" y="135"/>
                    <a:pt x="134" y="0"/>
                    <a:pt x="297" y="0"/>
                  </a:cubicBezTo>
                  <a:cubicBezTo>
                    <a:pt x="466" y="0"/>
                    <a:pt x="600" y="135"/>
                    <a:pt x="600" y="304"/>
                  </a:cubicBezTo>
                  <a:cubicBezTo>
                    <a:pt x="600" y="474"/>
                    <a:pt x="466" y="608"/>
                    <a:pt x="297" y="608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2" y="57"/>
                    <a:pt x="56" y="170"/>
                    <a:pt x="56" y="304"/>
                  </a:cubicBezTo>
                  <a:cubicBezTo>
                    <a:pt x="56" y="368"/>
                    <a:pt x="78" y="425"/>
                    <a:pt x="120" y="467"/>
                  </a:cubicBezTo>
                  <a:cubicBezTo>
                    <a:pt x="155" y="453"/>
                    <a:pt x="141" y="467"/>
                    <a:pt x="183" y="446"/>
                  </a:cubicBezTo>
                  <a:cubicBezTo>
                    <a:pt x="233" y="425"/>
                    <a:pt x="247" y="418"/>
                    <a:pt x="247" y="418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7" y="375"/>
                    <a:pt x="226" y="361"/>
                    <a:pt x="219" y="319"/>
                  </a:cubicBezTo>
                  <a:cubicBezTo>
                    <a:pt x="212" y="326"/>
                    <a:pt x="205" y="304"/>
                    <a:pt x="205" y="297"/>
                  </a:cubicBezTo>
                  <a:cubicBezTo>
                    <a:pt x="205" y="283"/>
                    <a:pt x="198" y="255"/>
                    <a:pt x="212" y="255"/>
                  </a:cubicBezTo>
                  <a:cubicBezTo>
                    <a:pt x="212" y="234"/>
                    <a:pt x="212" y="220"/>
                    <a:pt x="212" y="205"/>
                  </a:cubicBezTo>
                  <a:cubicBezTo>
                    <a:pt x="212" y="177"/>
                    <a:pt x="247" y="135"/>
                    <a:pt x="297" y="135"/>
                  </a:cubicBezTo>
                  <a:cubicBezTo>
                    <a:pt x="360" y="135"/>
                    <a:pt x="381" y="177"/>
                    <a:pt x="389" y="205"/>
                  </a:cubicBezTo>
                  <a:cubicBezTo>
                    <a:pt x="389" y="220"/>
                    <a:pt x="389" y="234"/>
                    <a:pt x="381" y="255"/>
                  </a:cubicBezTo>
                  <a:cubicBezTo>
                    <a:pt x="396" y="255"/>
                    <a:pt x="389" y="283"/>
                    <a:pt x="389" y="297"/>
                  </a:cubicBezTo>
                  <a:cubicBezTo>
                    <a:pt x="389" y="304"/>
                    <a:pt x="389" y="326"/>
                    <a:pt x="374" y="319"/>
                  </a:cubicBezTo>
                  <a:cubicBezTo>
                    <a:pt x="367" y="361"/>
                    <a:pt x="353" y="375"/>
                    <a:pt x="353" y="375"/>
                  </a:cubicBezTo>
                  <a:cubicBezTo>
                    <a:pt x="353" y="418"/>
                    <a:pt x="353" y="418"/>
                    <a:pt x="353" y="418"/>
                  </a:cubicBezTo>
                  <a:cubicBezTo>
                    <a:pt x="353" y="418"/>
                    <a:pt x="367" y="425"/>
                    <a:pt x="410" y="446"/>
                  </a:cubicBezTo>
                  <a:cubicBezTo>
                    <a:pt x="459" y="467"/>
                    <a:pt x="445" y="453"/>
                    <a:pt x="480" y="467"/>
                  </a:cubicBezTo>
                  <a:cubicBezTo>
                    <a:pt x="523" y="425"/>
                    <a:pt x="544" y="368"/>
                    <a:pt x="544" y="304"/>
                  </a:cubicBezTo>
                  <a:cubicBezTo>
                    <a:pt x="544" y="170"/>
                    <a:pt x="431" y="57"/>
                    <a:pt x="297" y="5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dirty="0" smtClean="0"/>
                    <a:t>(Q)</a:t>
                  </a:r>
                  <a:r>
                    <a:rPr lang="fa-IR" dirty="0" smtClean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</m:oMath>
                  </a14:m>
                  <a:endParaRPr lang="fa-IR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8889" r="-8633" b="-51111"/>
                  </a:stretch>
                </a:blipFill>
              </p:spPr>
              <p:txBody>
                <a:bodyPr/>
                <a:lstStyle/>
                <a:p>
                  <a:r>
                    <a:rPr lang="fa-I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9414509" y="2028304"/>
            <a:ext cx="1695451" cy="1307638"/>
            <a:chOff x="3848826" y="5287107"/>
            <a:chExt cx="1695451" cy="1307638"/>
          </a:xfrm>
        </p:grpSpPr>
        <p:sp>
          <p:nvSpPr>
            <p:cNvPr id="51" name="Freeform 88"/>
            <p:cNvSpPr>
              <a:spLocks noChangeArrowheads="1"/>
            </p:cNvSpPr>
            <p:nvPr/>
          </p:nvSpPr>
          <p:spPr bwMode="auto">
            <a:xfrm>
              <a:off x="4183220" y="5287107"/>
              <a:ext cx="1027244" cy="1042354"/>
            </a:xfrm>
            <a:custGeom>
              <a:avLst/>
              <a:gdLst>
                <a:gd name="T0" fmla="*/ 38327818 w 601"/>
                <a:gd name="T1" fmla="*/ 78678142 h 609"/>
                <a:gd name="T2" fmla="*/ 38327818 w 601"/>
                <a:gd name="T3" fmla="*/ 78678142 h 609"/>
                <a:gd name="T4" fmla="*/ 0 w 601"/>
                <a:gd name="T5" fmla="*/ 39339251 h 609"/>
                <a:gd name="T6" fmla="*/ 38327818 w 601"/>
                <a:gd name="T7" fmla="*/ 0 h 609"/>
                <a:gd name="T8" fmla="*/ 77429787 w 601"/>
                <a:gd name="T9" fmla="*/ 39339251 h 609"/>
                <a:gd name="T10" fmla="*/ 38327818 w 601"/>
                <a:gd name="T11" fmla="*/ 78678142 h 609"/>
                <a:gd name="T12" fmla="*/ 38327818 w 601"/>
                <a:gd name="T13" fmla="*/ 7376244 h 609"/>
                <a:gd name="T14" fmla="*/ 38327818 w 601"/>
                <a:gd name="T15" fmla="*/ 7376244 h 609"/>
                <a:gd name="T16" fmla="*/ 7226723 w 601"/>
                <a:gd name="T17" fmla="*/ 39339251 h 609"/>
                <a:gd name="T18" fmla="*/ 15485886 w 601"/>
                <a:gd name="T19" fmla="*/ 60431965 h 609"/>
                <a:gd name="T20" fmla="*/ 23616083 w 601"/>
                <a:gd name="T21" fmla="*/ 57714571 h 609"/>
                <a:gd name="T22" fmla="*/ 31875246 w 601"/>
                <a:gd name="T23" fmla="*/ 54091380 h 609"/>
                <a:gd name="T24" fmla="*/ 31875246 w 601"/>
                <a:gd name="T25" fmla="*/ 48526731 h 609"/>
                <a:gd name="T26" fmla="*/ 28261705 w 601"/>
                <a:gd name="T27" fmla="*/ 41280349 h 609"/>
                <a:gd name="T28" fmla="*/ 26455114 w 601"/>
                <a:gd name="T29" fmla="*/ 38433453 h 609"/>
                <a:gd name="T30" fmla="*/ 27358589 w 601"/>
                <a:gd name="T31" fmla="*/ 32998307 h 609"/>
                <a:gd name="T32" fmla="*/ 27358589 w 601"/>
                <a:gd name="T33" fmla="*/ 26527860 h 609"/>
                <a:gd name="T34" fmla="*/ 38327818 w 601"/>
                <a:gd name="T35" fmla="*/ 17469523 h 609"/>
                <a:gd name="T36" fmla="*/ 50200163 w 601"/>
                <a:gd name="T37" fmla="*/ 26527860 h 609"/>
                <a:gd name="T38" fmla="*/ 49167722 w 601"/>
                <a:gd name="T39" fmla="*/ 32998307 h 609"/>
                <a:gd name="T40" fmla="*/ 50200163 w 601"/>
                <a:gd name="T41" fmla="*/ 38433453 h 609"/>
                <a:gd name="T42" fmla="*/ 48264607 w 601"/>
                <a:gd name="T43" fmla="*/ 41280349 h 609"/>
                <a:gd name="T44" fmla="*/ 45554541 w 601"/>
                <a:gd name="T45" fmla="*/ 48526731 h 609"/>
                <a:gd name="T46" fmla="*/ 45554541 w 601"/>
                <a:gd name="T47" fmla="*/ 54091380 h 609"/>
                <a:gd name="T48" fmla="*/ 52910229 w 601"/>
                <a:gd name="T49" fmla="*/ 57714571 h 609"/>
                <a:gd name="T50" fmla="*/ 61943901 w 601"/>
                <a:gd name="T51" fmla="*/ 60431965 h 609"/>
                <a:gd name="T52" fmla="*/ 70203064 w 601"/>
                <a:gd name="T53" fmla="*/ 39339251 h 609"/>
                <a:gd name="T54" fmla="*/ 38327818 w 601"/>
                <a:gd name="T55" fmla="*/ 7376244 h 60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01" h="609">
                  <a:moveTo>
                    <a:pt x="297" y="608"/>
                  </a:moveTo>
                  <a:lnTo>
                    <a:pt x="297" y="608"/>
                  </a:lnTo>
                  <a:cubicBezTo>
                    <a:pt x="134" y="608"/>
                    <a:pt x="0" y="474"/>
                    <a:pt x="0" y="304"/>
                  </a:cubicBezTo>
                  <a:cubicBezTo>
                    <a:pt x="0" y="135"/>
                    <a:pt x="134" y="0"/>
                    <a:pt x="297" y="0"/>
                  </a:cubicBezTo>
                  <a:cubicBezTo>
                    <a:pt x="466" y="0"/>
                    <a:pt x="600" y="135"/>
                    <a:pt x="600" y="304"/>
                  </a:cubicBezTo>
                  <a:cubicBezTo>
                    <a:pt x="600" y="474"/>
                    <a:pt x="466" y="608"/>
                    <a:pt x="297" y="608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2" y="57"/>
                    <a:pt x="56" y="170"/>
                    <a:pt x="56" y="304"/>
                  </a:cubicBezTo>
                  <a:cubicBezTo>
                    <a:pt x="56" y="368"/>
                    <a:pt x="78" y="425"/>
                    <a:pt x="120" y="467"/>
                  </a:cubicBezTo>
                  <a:cubicBezTo>
                    <a:pt x="155" y="453"/>
                    <a:pt x="141" y="467"/>
                    <a:pt x="183" y="446"/>
                  </a:cubicBezTo>
                  <a:cubicBezTo>
                    <a:pt x="233" y="425"/>
                    <a:pt x="247" y="418"/>
                    <a:pt x="247" y="418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7" y="375"/>
                    <a:pt x="226" y="361"/>
                    <a:pt x="219" y="319"/>
                  </a:cubicBezTo>
                  <a:cubicBezTo>
                    <a:pt x="212" y="326"/>
                    <a:pt x="205" y="304"/>
                    <a:pt x="205" y="297"/>
                  </a:cubicBezTo>
                  <a:cubicBezTo>
                    <a:pt x="205" y="283"/>
                    <a:pt x="198" y="255"/>
                    <a:pt x="212" y="255"/>
                  </a:cubicBezTo>
                  <a:cubicBezTo>
                    <a:pt x="212" y="234"/>
                    <a:pt x="212" y="220"/>
                    <a:pt x="212" y="205"/>
                  </a:cubicBezTo>
                  <a:cubicBezTo>
                    <a:pt x="212" y="177"/>
                    <a:pt x="247" y="135"/>
                    <a:pt x="297" y="135"/>
                  </a:cubicBezTo>
                  <a:cubicBezTo>
                    <a:pt x="360" y="135"/>
                    <a:pt x="381" y="177"/>
                    <a:pt x="389" y="205"/>
                  </a:cubicBezTo>
                  <a:cubicBezTo>
                    <a:pt x="389" y="220"/>
                    <a:pt x="389" y="234"/>
                    <a:pt x="381" y="255"/>
                  </a:cubicBezTo>
                  <a:cubicBezTo>
                    <a:pt x="396" y="255"/>
                    <a:pt x="389" y="283"/>
                    <a:pt x="389" y="297"/>
                  </a:cubicBezTo>
                  <a:cubicBezTo>
                    <a:pt x="389" y="304"/>
                    <a:pt x="389" y="326"/>
                    <a:pt x="374" y="319"/>
                  </a:cubicBezTo>
                  <a:cubicBezTo>
                    <a:pt x="367" y="361"/>
                    <a:pt x="353" y="375"/>
                    <a:pt x="353" y="375"/>
                  </a:cubicBezTo>
                  <a:cubicBezTo>
                    <a:pt x="353" y="418"/>
                    <a:pt x="353" y="418"/>
                    <a:pt x="353" y="418"/>
                  </a:cubicBezTo>
                  <a:cubicBezTo>
                    <a:pt x="353" y="418"/>
                    <a:pt x="367" y="425"/>
                    <a:pt x="410" y="446"/>
                  </a:cubicBezTo>
                  <a:cubicBezTo>
                    <a:pt x="459" y="467"/>
                    <a:pt x="445" y="453"/>
                    <a:pt x="480" y="467"/>
                  </a:cubicBezTo>
                  <a:cubicBezTo>
                    <a:pt x="523" y="425"/>
                    <a:pt x="544" y="368"/>
                    <a:pt x="544" y="304"/>
                  </a:cubicBezTo>
                  <a:cubicBezTo>
                    <a:pt x="544" y="170"/>
                    <a:pt x="431" y="57"/>
                    <a:pt x="297" y="5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dirty="0" smtClean="0"/>
                    <a:t>(Q)</a:t>
                  </a:r>
                  <a:r>
                    <a:rPr lang="fa-IR" dirty="0" smtClean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)==</m:t>
                      </m:r>
                    </m:oMath>
                  </a14:m>
                  <a:endParaRPr lang="fa-IR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09" t="-28889" r="-8602" b="-51111"/>
                  </a:stretch>
                </a:blipFill>
              </p:spPr>
              <p:txBody>
                <a:bodyPr/>
                <a:lstStyle/>
                <a:p>
                  <a:r>
                    <a:rPr lang="fa-I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/>
          <p:cNvGrpSpPr/>
          <p:nvPr/>
        </p:nvGrpSpPr>
        <p:grpSpPr>
          <a:xfrm>
            <a:off x="7331390" y="2028304"/>
            <a:ext cx="1695451" cy="1307638"/>
            <a:chOff x="3848826" y="5287107"/>
            <a:chExt cx="1695451" cy="1307638"/>
          </a:xfrm>
        </p:grpSpPr>
        <p:sp>
          <p:nvSpPr>
            <p:cNvPr id="54" name="Freeform 88"/>
            <p:cNvSpPr>
              <a:spLocks noChangeArrowheads="1"/>
            </p:cNvSpPr>
            <p:nvPr/>
          </p:nvSpPr>
          <p:spPr bwMode="auto">
            <a:xfrm>
              <a:off x="4183220" y="5287107"/>
              <a:ext cx="1027244" cy="1042354"/>
            </a:xfrm>
            <a:custGeom>
              <a:avLst/>
              <a:gdLst>
                <a:gd name="T0" fmla="*/ 38327818 w 601"/>
                <a:gd name="T1" fmla="*/ 78678142 h 609"/>
                <a:gd name="T2" fmla="*/ 38327818 w 601"/>
                <a:gd name="T3" fmla="*/ 78678142 h 609"/>
                <a:gd name="T4" fmla="*/ 0 w 601"/>
                <a:gd name="T5" fmla="*/ 39339251 h 609"/>
                <a:gd name="T6" fmla="*/ 38327818 w 601"/>
                <a:gd name="T7" fmla="*/ 0 h 609"/>
                <a:gd name="T8" fmla="*/ 77429787 w 601"/>
                <a:gd name="T9" fmla="*/ 39339251 h 609"/>
                <a:gd name="T10" fmla="*/ 38327818 w 601"/>
                <a:gd name="T11" fmla="*/ 78678142 h 609"/>
                <a:gd name="T12" fmla="*/ 38327818 w 601"/>
                <a:gd name="T13" fmla="*/ 7376244 h 609"/>
                <a:gd name="T14" fmla="*/ 38327818 w 601"/>
                <a:gd name="T15" fmla="*/ 7376244 h 609"/>
                <a:gd name="T16" fmla="*/ 7226723 w 601"/>
                <a:gd name="T17" fmla="*/ 39339251 h 609"/>
                <a:gd name="T18" fmla="*/ 15485886 w 601"/>
                <a:gd name="T19" fmla="*/ 60431965 h 609"/>
                <a:gd name="T20" fmla="*/ 23616083 w 601"/>
                <a:gd name="T21" fmla="*/ 57714571 h 609"/>
                <a:gd name="T22" fmla="*/ 31875246 w 601"/>
                <a:gd name="T23" fmla="*/ 54091380 h 609"/>
                <a:gd name="T24" fmla="*/ 31875246 w 601"/>
                <a:gd name="T25" fmla="*/ 48526731 h 609"/>
                <a:gd name="T26" fmla="*/ 28261705 w 601"/>
                <a:gd name="T27" fmla="*/ 41280349 h 609"/>
                <a:gd name="T28" fmla="*/ 26455114 w 601"/>
                <a:gd name="T29" fmla="*/ 38433453 h 609"/>
                <a:gd name="T30" fmla="*/ 27358589 w 601"/>
                <a:gd name="T31" fmla="*/ 32998307 h 609"/>
                <a:gd name="T32" fmla="*/ 27358589 w 601"/>
                <a:gd name="T33" fmla="*/ 26527860 h 609"/>
                <a:gd name="T34" fmla="*/ 38327818 w 601"/>
                <a:gd name="T35" fmla="*/ 17469523 h 609"/>
                <a:gd name="T36" fmla="*/ 50200163 w 601"/>
                <a:gd name="T37" fmla="*/ 26527860 h 609"/>
                <a:gd name="T38" fmla="*/ 49167722 w 601"/>
                <a:gd name="T39" fmla="*/ 32998307 h 609"/>
                <a:gd name="T40" fmla="*/ 50200163 w 601"/>
                <a:gd name="T41" fmla="*/ 38433453 h 609"/>
                <a:gd name="T42" fmla="*/ 48264607 w 601"/>
                <a:gd name="T43" fmla="*/ 41280349 h 609"/>
                <a:gd name="T44" fmla="*/ 45554541 w 601"/>
                <a:gd name="T45" fmla="*/ 48526731 h 609"/>
                <a:gd name="T46" fmla="*/ 45554541 w 601"/>
                <a:gd name="T47" fmla="*/ 54091380 h 609"/>
                <a:gd name="T48" fmla="*/ 52910229 w 601"/>
                <a:gd name="T49" fmla="*/ 57714571 h 609"/>
                <a:gd name="T50" fmla="*/ 61943901 w 601"/>
                <a:gd name="T51" fmla="*/ 60431965 h 609"/>
                <a:gd name="T52" fmla="*/ 70203064 w 601"/>
                <a:gd name="T53" fmla="*/ 39339251 h 609"/>
                <a:gd name="T54" fmla="*/ 38327818 w 601"/>
                <a:gd name="T55" fmla="*/ 7376244 h 60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601" h="609">
                  <a:moveTo>
                    <a:pt x="297" y="608"/>
                  </a:moveTo>
                  <a:lnTo>
                    <a:pt x="297" y="608"/>
                  </a:lnTo>
                  <a:cubicBezTo>
                    <a:pt x="134" y="608"/>
                    <a:pt x="0" y="474"/>
                    <a:pt x="0" y="304"/>
                  </a:cubicBezTo>
                  <a:cubicBezTo>
                    <a:pt x="0" y="135"/>
                    <a:pt x="134" y="0"/>
                    <a:pt x="297" y="0"/>
                  </a:cubicBezTo>
                  <a:cubicBezTo>
                    <a:pt x="466" y="0"/>
                    <a:pt x="600" y="135"/>
                    <a:pt x="600" y="304"/>
                  </a:cubicBezTo>
                  <a:cubicBezTo>
                    <a:pt x="600" y="474"/>
                    <a:pt x="466" y="608"/>
                    <a:pt x="297" y="608"/>
                  </a:cubicBezTo>
                  <a:close/>
                  <a:moveTo>
                    <a:pt x="297" y="57"/>
                  </a:moveTo>
                  <a:lnTo>
                    <a:pt x="297" y="57"/>
                  </a:lnTo>
                  <a:cubicBezTo>
                    <a:pt x="162" y="57"/>
                    <a:pt x="56" y="170"/>
                    <a:pt x="56" y="304"/>
                  </a:cubicBezTo>
                  <a:cubicBezTo>
                    <a:pt x="56" y="368"/>
                    <a:pt x="78" y="425"/>
                    <a:pt x="120" y="467"/>
                  </a:cubicBezTo>
                  <a:cubicBezTo>
                    <a:pt x="155" y="453"/>
                    <a:pt x="141" y="467"/>
                    <a:pt x="183" y="446"/>
                  </a:cubicBezTo>
                  <a:cubicBezTo>
                    <a:pt x="233" y="425"/>
                    <a:pt x="247" y="418"/>
                    <a:pt x="247" y="418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7" y="375"/>
                    <a:pt x="226" y="361"/>
                    <a:pt x="219" y="319"/>
                  </a:cubicBezTo>
                  <a:cubicBezTo>
                    <a:pt x="212" y="326"/>
                    <a:pt x="205" y="304"/>
                    <a:pt x="205" y="297"/>
                  </a:cubicBezTo>
                  <a:cubicBezTo>
                    <a:pt x="205" y="283"/>
                    <a:pt x="198" y="255"/>
                    <a:pt x="212" y="255"/>
                  </a:cubicBezTo>
                  <a:cubicBezTo>
                    <a:pt x="212" y="234"/>
                    <a:pt x="212" y="220"/>
                    <a:pt x="212" y="205"/>
                  </a:cubicBezTo>
                  <a:cubicBezTo>
                    <a:pt x="212" y="177"/>
                    <a:pt x="247" y="135"/>
                    <a:pt x="297" y="135"/>
                  </a:cubicBezTo>
                  <a:cubicBezTo>
                    <a:pt x="360" y="135"/>
                    <a:pt x="381" y="177"/>
                    <a:pt x="389" y="205"/>
                  </a:cubicBezTo>
                  <a:cubicBezTo>
                    <a:pt x="389" y="220"/>
                    <a:pt x="389" y="234"/>
                    <a:pt x="381" y="255"/>
                  </a:cubicBezTo>
                  <a:cubicBezTo>
                    <a:pt x="396" y="255"/>
                    <a:pt x="389" y="283"/>
                    <a:pt x="389" y="297"/>
                  </a:cubicBezTo>
                  <a:cubicBezTo>
                    <a:pt x="389" y="304"/>
                    <a:pt x="389" y="326"/>
                    <a:pt x="374" y="319"/>
                  </a:cubicBezTo>
                  <a:cubicBezTo>
                    <a:pt x="367" y="361"/>
                    <a:pt x="353" y="375"/>
                    <a:pt x="353" y="375"/>
                  </a:cubicBezTo>
                  <a:cubicBezTo>
                    <a:pt x="353" y="418"/>
                    <a:pt x="353" y="418"/>
                    <a:pt x="353" y="418"/>
                  </a:cubicBezTo>
                  <a:cubicBezTo>
                    <a:pt x="353" y="418"/>
                    <a:pt x="367" y="425"/>
                    <a:pt x="410" y="446"/>
                  </a:cubicBezTo>
                  <a:cubicBezTo>
                    <a:pt x="459" y="467"/>
                    <a:pt x="445" y="453"/>
                    <a:pt x="480" y="467"/>
                  </a:cubicBezTo>
                  <a:cubicBezTo>
                    <a:pt x="523" y="425"/>
                    <a:pt x="544" y="368"/>
                    <a:pt x="544" y="304"/>
                  </a:cubicBezTo>
                  <a:cubicBezTo>
                    <a:pt x="544" y="170"/>
                    <a:pt x="431" y="57"/>
                    <a:pt x="297" y="5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dirty="0" smtClean="0"/>
                    <a:t>(Q)</a:t>
                  </a:r>
                  <a:r>
                    <a:rPr lang="fa-IR" dirty="0" smtClean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fa-I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𝑆𝐸𝑃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)==</m:t>
                      </m:r>
                    </m:oMath>
                  </a14:m>
                  <a:endParaRPr lang="fa-IR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826" y="6317746"/>
                  <a:ext cx="169545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518" t="-28889" r="-8633" b="-51111"/>
                  </a:stretch>
                </a:blipFill>
              </p:spPr>
              <p:txBody>
                <a:bodyPr/>
                <a:lstStyle/>
                <a:p>
                  <a:r>
                    <a:rPr lang="fa-I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082039" y="4480882"/>
                <a:ext cx="197548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𝑟𝑜𝑢𝑝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a-IR" sz="36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39" y="4480882"/>
                <a:ext cx="1975486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343647" y="4480882"/>
                <a:ext cx="197548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𝑟𝑜𝑢𝑝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a-IR" sz="36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47" y="4480882"/>
                <a:ext cx="1975486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/>
          <p:cNvSpPr txBox="1">
            <a:spLocks/>
          </p:cNvSpPr>
          <p:nvPr/>
        </p:nvSpPr>
        <p:spPr>
          <a:xfrm>
            <a:off x="838201" y="43226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None/>
              <a:defRPr sz="6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algn="ctr"/>
            <a:r>
              <a:rPr lang="fa-IR" sz="4400" kern="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تقسیم کار</a:t>
            </a:r>
            <a:endParaRPr lang="fa-IR" sz="4400" kern="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0425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32032 -2.22222E-6 C 0.46341 -2.22222E-6 0.64128 0.07199 0.64128 0.13125 L 0.64128 0.262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57" y="131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2639 L -0.00104 0.205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20556 C 0 0.29746 -0.04714 0.41111 -0.08542 0.41111 L -0.1707 0.41111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20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4166 L -0.0211 -0.04166 C -0.03047 -0.04166 -0.04206 0.09861 -0.04206 0.21273 L -0.04206 0.46736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25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06433 -2.22222E-6 C 0.0931 -2.22222E-6 0.12878 0.01528 0.12878 0.02824 L 0.12878 0.05672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23</a:t>
            </a:fld>
            <a:endParaRPr lang="fa-IR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1" y="432269"/>
            <a:ext cx="10515600" cy="1325563"/>
          </a:xfrm>
        </p:spPr>
        <p:txBody>
          <a:bodyPr/>
          <a:lstStyle/>
          <a:p>
            <a:pPr algn="ctr"/>
            <a:r>
              <a:rPr lang="fa-IR" sz="4400" dirty="0">
                <a:latin typeface="Iranian Sans" panose="01000500000000020002" pitchFamily="2" charset="-78"/>
                <a:cs typeface="Iranian Sans" panose="01000500000000020002" pitchFamily="2" charset="-78"/>
              </a:rPr>
              <a:t>ترکیب داده ها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2647" y="2458017"/>
            <a:ext cx="10646708" cy="1941967"/>
            <a:chOff x="1060077" y="2458016"/>
            <a:chExt cx="9630336" cy="19419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07727" y="2723204"/>
                  <a:ext cx="9135036" cy="135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𝑐𝑜</m:t>
                            </m:r>
                          </m:sub>
                        </m:sSub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∈ 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f>
                              <m:f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𝑎𝑐𝑡𝑖𝑜𝑛𝑆𝑒𝑡</m:t>
                                    </m:r>
                                  </m:sub>
                                  <m: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𝑠h𝑜𝑐𝑘</m:t>
                                        </m:r>
                                      </m:e>
                                      <m:sub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e>
                                </m:nary>
                              </m:num>
                              <m:den>
                                <m:nary>
                                  <m:naryPr>
                                    <m:chr m:val="∑"/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∈ </m:t>
                                    </m:r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  <m: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ctrlP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3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𝑎𝑐𝑡𝑖𝑜𝑛𝑆𝑒𝑡</m:t>
                                        </m:r>
                                      </m:sub>
                                      <m:sup>
                                        <m:r>
                                          <a:rPr lang="en-US" sz="3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𝑠h𝑜𝑐𝑘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36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3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</m:d>
                                      </m:e>
                                    </m:nary>
                                  </m:e>
                                </m:nary>
                              </m:den>
                            </m:f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fa-IR" sz="36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727" y="2723204"/>
                  <a:ext cx="9135036" cy="13546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a-I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1060077" y="2458016"/>
              <a:ext cx="9630336" cy="194196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 sz="24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634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Rectangle 2"/>
          <p:cNvSpPr/>
          <p:nvPr/>
        </p:nvSpPr>
        <p:spPr>
          <a:xfrm>
            <a:off x="7183389" y="2597462"/>
            <a:ext cx="2182902" cy="1666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تقسیم کار       .</a:t>
            </a:r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5000483" y="2597462"/>
            <a:ext cx="2913734" cy="1666404"/>
          </a:xfrm>
          <a:custGeom>
            <a:avLst/>
            <a:gdLst>
              <a:gd name="T0" fmla="*/ 18327 w 21600"/>
              <a:gd name="T1" fmla="*/ 5753 h 21600"/>
              <a:gd name="T2" fmla="*/ 16233 w 21600"/>
              <a:gd name="T3" fmla="*/ 6923 h 21600"/>
              <a:gd name="T4" fmla="*/ 16233 w 21600"/>
              <a:gd name="T5" fmla="*/ 0 h 21600"/>
              <a:gd name="T6" fmla="*/ 0 w 21600"/>
              <a:gd name="T7" fmla="*/ 0 h 21600"/>
              <a:gd name="T8" fmla="*/ 0 w 21600"/>
              <a:gd name="T9" fmla="*/ 21600 h 21600"/>
              <a:gd name="T10" fmla="*/ 16233 w 21600"/>
              <a:gd name="T11" fmla="*/ 21600 h 21600"/>
              <a:gd name="T12" fmla="*/ 16233 w 21600"/>
              <a:gd name="T13" fmla="*/ 14677 h 21600"/>
              <a:gd name="T14" fmla="*/ 18327 w 21600"/>
              <a:gd name="T15" fmla="*/ 15847 h 21600"/>
              <a:gd name="T16" fmla="*/ 21600 w 21600"/>
              <a:gd name="T17" fmla="*/ 10800 h 21600"/>
              <a:gd name="T18" fmla="*/ 18327 w 21600"/>
              <a:gd name="T19" fmla="*/ 5753 h 21600"/>
              <a:gd name="T20" fmla="*/ 18327 w 21600"/>
              <a:gd name="T21" fmla="*/ 57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600" h="21600">
                <a:moveTo>
                  <a:pt x="18327" y="5753"/>
                </a:moveTo>
                <a:cubicBezTo>
                  <a:pt x="17530" y="5753"/>
                  <a:pt x="16800" y="6193"/>
                  <a:pt x="16233" y="6923"/>
                </a:cubicBezTo>
                <a:lnTo>
                  <a:pt x="16233" y="0"/>
                </a:lnTo>
                <a:lnTo>
                  <a:pt x="0" y="0"/>
                </a:lnTo>
                <a:lnTo>
                  <a:pt x="0" y="21600"/>
                </a:lnTo>
                <a:lnTo>
                  <a:pt x="16233" y="21600"/>
                </a:lnTo>
                <a:lnTo>
                  <a:pt x="16233" y="14677"/>
                </a:lnTo>
                <a:cubicBezTo>
                  <a:pt x="16800" y="15407"/>
                  <a:pt x="17530" y="15847"/>
                  <a:pt x="18327" y="15847"/>
                </a:cubicBezTo>
                <a:cubicBezTo>
                  <a:pt x="20135" y="15847"/>
                  <a:pt x="21600" y="13587"/>
                  <a:pt x="21600" y="10800"/>
                </a:cubicBezTo>
                <a:cubicBezTo>
                  <a:pt x="21600" y="8013"/>
                  <a:pt x="20135" y="5753"/>
                  <a:pt x="18327" y="5753"/>
                </a:cubicBezTo>
                <a:close/>
                <a:moveTo>
                  <a:pt x="18327" y="5753"/>
                </a:moveTo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fa-IR" dirty="0">
                <a:latin typeface="Iranian Sans" panose="01000500000000020002" pitchFamily="2" charset="-78"/>
                <a:cs typeface="Iranian Sans" panose="01000500000000020002" pitchFamily="2" charset="-78"/>
              </a:rPr>
              <a:t>ترکیب داده </a:t>
            </a: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ها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2817581" y="2597462"/>
            <a:ext cx="2913734" cy="1666404"/>
          </a:xfrm>
          <a:custGeom>
            <a:avLst/>
            <a:gdLst>
              <a:gd name="T0" fmla="*/ 18327 w 21600"/>
              <a:gd name="T1" fmla="*/ 5753 h 21600"/>
              <a:gd name="T2" fmla="*/ 16233 w 21600"/>
              <a:gd name="T3" fmla="*/ 6923 h 21600"/>
              <a:gd name="T4" fmla="*/ 16233 w 21600"/>
              <a:gd name="T5" fmla="*/ 0 h 21600"/>
              <a:gd name="T6" fmla="*/ 0 w 21600"/>
              <a:gd name="T7" fmla="*/ 0 h 21600"/>
              <a:gd name="T8" fmla="*/ 0 w 21600"/>
              <a:gd name="T9" fmla="*/ 21600 h 21600"/>
              <a:gd name="T10" fmla="*/ 16233 w 21600"/>
              <a:gd name="T11" fmla="*/ 21600 h 21600"/>
              <a:gd name="T12" fmla="*/ 16233 w 21600"/>
              <a:gd name="T13" fmla="*/ 14677 h 21600"/>
              <a:gd name="T14" fmla="*/ 18327 w 21600"/>
              <a:gd name="T15" fmla="*/ 15847 h 21600"/>
              <a:gd name="T16" fmla="*/ 21600 w 21600"/>
              <a:gd name="T17" fmla="*/ 10800 h 21600"/>
              <a:gd name="T18" fmla="*/ 18327 w 21600"/>
              <a:gd name="T19" fmla="*/ 5753 h 21600"/>
              <a:gd name="T20" fmla="*/ 18327 w 21600"/>
              <a:gd name="T21" fmla="*/ 575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600" h="21600">
                <a:moveTo>
                  <a:pt x="18327" y="5753"/>
                </a:moveTo>
                <a:cubicBezTo>
                  <a:pt x="17530" y="5753"/>
                  <a:pt x="16800" y="6193"/>
                  <a:pt x="16233" y="6923"/>
                </a:cubicBezTo>
                <a:lnTo>
                  <a:pt x="16233" y="0"/>
                </a:lnTo>
                <a:lnTo>
                  <a:pt x="0" y="0"/>
                </a:lnTo>
                <a:lnTo>
                  <a:pt x="0" y="21600"/>
                </a:lnTo>
                <a:lnTo>
                  <a:pt x="16233" y="21600"/>
                </a:lnTo>
                <a:lnTo>
                  <a:pt x="16233" y="14677"/>
                </a:lnTo>
                <a:cubicBezTo>
                  <a:pt x="16800" y="15407"/>
                  <a:pt x="17530" y="15847"/>
                  <a:pt x="18327" y="15847"/>
                </a:cubicBezTo>
                <a:cubicBezTo>
                  <a:pt x="20135" y="15847"/>
                  <a:pt x="21600" y="13587"/>
                  <a:pt x="21600" y="10800"/>
                </a:cubicBezTo>
                <a:cubicBezTo>
                  <a:pt x="21600" y="8013"/>
                  <a:pt x="20135" y="5753"/>
                  <a:pt x="18327" y="5753"/>
                </a:cubicBezTo>
                <a:close/>
                <a:moveTo>
                  <a:pt x="18327" y="5753"/>
                </a:moveTo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20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          انتخاب عمل</a:t>
            </a:r>
          </a:p>
          <a:p>
            <a:pPr algn="ctr">
              <a:lnSpc>
                <a:spcPct val="20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           مکاشفه </a:t>
            </a:r>
            <a:r>
              <a:rPr lang="fa-IR" dirty="0">
                <a:latin typeface="Iranian Sans" panose="01000500000000020002" pitchFamily="2" charset="-78"/>
                <a:cs typeface="Iranian Sans" panose="01000500000000020002" pitchFamily="2" charset="-78"/>
              </a:rPr>
              <a:t>ای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50346" y="2543674"/>
            <a:ext cx="6691308" cy="177065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Rectangle 11"/>
          <p:cNvSpPr/>
          <p:nvPr/>
        </p:nvSpPr>
        <p:spPr>
          <a:xfrm>
            <a:off x="2750346" y="2543674"/>
            <a:ext cx="6691308" cy="1770653"/>
          </a:xfrm>
          <a:prstGeom prst="rect">
            <a:avLst/>
          </a:prstGeom>
          <a:solidFill>
            <a:srgbClr val="FFC000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8800" dirty="0" smtClean="0"/>
              <a:t>SEP</a:t>
            </a:r>
            <a:endParaRPr lang="fa-IR" sz="8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24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6212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69842" y="202842"/>
            <a:ext cx="6452316" cy="6452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fa-IR" sz="72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نتیجه آزمایشات</a:t>
            </a:r>
            <a:endParaRPr lang="fa-IR" sz="72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3" name="Shape 3460"/>
          <p:cNvSpPr/>
          <p:nvPr/>
        </p:nvSpPr>
        <p:spPr>
          <a:xfrm>
            <a:off x="10043751" y="5750816"/>
            <a:ext cx="539495" cy="1131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91" y="0"/>
                </a:moveTo>
                <a:lnTo>
                  <a:pt x="0" y="0"/>
                </a:lnTo>
                <a:lnTo>
                  <a:pt x="0" y="119967"/>
                </a:lnTo>
                <a:lnTo>
                  <a:pt x="119591" y="119967"/>
                </a:lnTo>
                <a:lnTo>
                  <a:pt x="119591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Shape 3461"/>
          <p:cNvSpPr/>
          <p:nvPr/>
        </p:nvSpPr>
        <p:spPr>
          <a:xfrm>
            <a:off x="11652505" y="5123330"/>
            <a:ext cx="539495" cy="17586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90" y="0"/>
                </a:moveTo>
                <a:lnTo>
                  <a:pt x="0" y="0"/>
                </a:lnTo>
                <a:lnTo>
                  <a:pt x="0" y="119967"/>
                </a:lnTo>
                <a:lnTo>
                  <a:pt x="119590" y="119967"/>
                </a:lnTo>
                <a:lnTo>
                  <a:pt x="11959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Shape 3462"/>
          <p:cNvSpPr/>
          <p:nvPr/>
        </p:nvSpPr>
        <p:spPr>
          <a:xfrm>
            <a:off x="11124165" y="4900255"/>
            <a:ext cx="539495" cy="19846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90" y="0"/>
                </a:moveTo>
                <a:lnTo>
                  <a:pt x="0" y="0"/>
                </a:lnTo>
                <a:lnTo>
                  <a:pt x="0" y="119973"/>
                </a:lnTo>
                <a:lnTo>
                  <a:pt x="119590" y="119973"/>
                </a:lnTo>
                <a:lnTo>
                  <a:pt x="11959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" name="Shape 3463"/>
          <p:cNvSpPr/>
          <p:nvPr/>
        </p:nvSpPr>
        <p:spPr>
          <a:xfrm>
            <a:off x="10580945" y="3473794"/>
            <a:ext cx="539495" cy="34081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91" y="0"/>
                </a:moveTo>
                <a:lnTo>
                  <a:pt x="0" y="0"/>
                </a:lnTo>
                <a:lnTo>
                  <a:pt x="0" y="119976"/>
                </a:lnTo>
                <a:lnTo>
                  <a:pt x="119591" y="119976"/>
                </a:lnTo>
                <a:lnTo>
                  <a:pt x="119591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" name="Shape 3472"/>
          <p:cNvSpPr/>
          <p:nvPr/>
        </p:nvSpPr>
        <p:spPr>
          <a:xfrm>
            <a:off x="7915539" y="5123330"/>
            <a:ext cx="539495" cy="17556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91" y="0"/>
                </a:moveTo>
                <a:lnTo>
                  <a:pt x="0" y="0"/>
                </a:lnTo>
                <a:lnTo>
                  <a:pt x="0" y="119967"/>
                </a:lnTo>
                <a:lnTo>
                  <a:pt x="119591" y="119967"/>
                </a:lnTo>
                <a:lnTo>
                  <a:pt x="119591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Shape 3473"/>
          <p:cNvSpPr/>
          <p:nvPr/>
        </p:nvSpPr>
        <p:spPr>
          <a:xfrm>
            <a:off x="9510460" y="4424769"/>
            <a:ext cx="539495" cy="24542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90" y="0"/>
                </a:moveTo>
                <a:lnTo>
                  <a:pt x="0" y="0"/>
                </a:lnTo>
                <a:lnTo>
                  <a:pt x="0" y="119967"/>
                </a:lnTo>
                <a:lnTo>
                  <a:pt x="119590" y="119967"/>
                </a:lnTo>
                <a:lnTo>
                  <a:pt x="11959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Shape 3474"/>
          <p:cNvSpPr/>
          <p:nvPr/>
        </p:nvSpPr>
        <p:spPr>
          <a:xfrm>
            <a:off x="8976295" y="5325534"/>
            <a:ext cx="539495" cy="15564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90" y="0"/>
                </a:moveTo>
                <a:lnTo>
                  <a:pt x="0" y="0"/>
                </a:lnTo>
                <a:lnTo>
                  <a:pt x="0" y="119973"/>
                </a:lnTo>
                <a:lnTo>
                  <a:pt x="119590" y="119973"/>
                </a:lnTo>
                <a:lnTo>
                  <a:pt x="11959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Shape 3475"/>
          <p:cNvSpPr/>
          <p:nvPr/>
        </p:nvSpPr>
        <p:spPr>
          <a:xfrm>
            <a:off x="8443185" y="3671047"/>
            <a:ext cx="539495" cy="320794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91" y="0"/>
                </a:moveTo>
                <a:lnTo>
                  <a:pt x="0" y="0"/>
                </a:lnTo>
                <a:lnTo>
                  <a:pt x="0" y="119976"/>
                </a:lnTo>
                <a:lnTo>
                  <a:pt x="119591" y="119976"/>
                </a:lnTo>
                <a:lnTo>
                  <a:pt x="119591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356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404146"/>
            <a:ext cx="10515600" cy="1325563"/>
          </a:xfrm>
        </p:spPr>
        <p:txBody>
          <a:bodyPr/>
          <a:lstStyle/>
          <a:p>
            <a:pPr algn="ctr"/>
            <a:r>
              <a:rPr lang="fa-IR" sz="28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بهره گیری از کوتاهترین فاصله تجربه شده در یادگیری مستقل</a:t>
            </a:r>
            <a:endParaRPr lang="fa-IR" sz="28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6503284"/>
              </p:ext>
            </p:extLst>
          </p:nvPr>
        </p:nvGraphicFramePr>
        <p:xfrm>
          <a:off x="685605" y="2032726"/>
          <a:ext cx="108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26</a:t>
            </a:fld>
            <a:endParaRPr lang="fa-IR"/>
          </a:p>
        </p:txBody>
      </p:sp>
      <p:sp>
        <p:nvSpPr>
          <p:cNvPr id="5" name="TextBox 4"/>
          <p:cNvSpPr txBox="1"/>
          <p:nvPr/>
        </p:nvSpPr>
        <p:spPr>
          <a:xfrm>
            <a:off x="2134982" y="4900612"/>
            <a:ext cx="1794081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4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سرعت</a:t>
            </a:r>
            <a:endParaRPr lang="fa-IR" sz="40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052767" y="5125963"/>
            <a:ext cx="315322" cy="315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7" name="TextBox 6"/>
          <p:cNvSpPr txBox="1"/>
          <p:nvPr/>
        </p:nvSpPr>
        <p:spPr>
          <a:xfrm>
            <a:off x="9752080" y="4192726"/>
            <a:ext cx="1601721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4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کیفیت</a:t>
            </a:r>
            <a:endParaRPr lang="fa-IR" sz="40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119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صید و صیاد</a:t>
            </a:r>
            <a:endParaRPr lang="en-US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27</a:t>
            </a:fld>
            <a:endParaRPr lang="fa-IR"/>
          </a:p>
        </p:txBody>
      </p:sp>
      <p:sp>
        <p:nvSpPr>
          <p:cNvPr id="6" name="Rectangle 5"/>
          <p:cNvSpPr/>
          <p:nvPr/>
        </p:nvSpPr>
        <p:spPr>
          <a:xfrm>
            <a:off x="838201" y="1855694"/>
            <a:ext cx="4459940" cy="4459940"/>
          </a:xfrm>
          <a:prstGeom prst="rect">
            <a:avLst/>
          </a:prstGeom>
          <a:solidFill>
            <a:schemeClr val="accent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76" name="Group 75"/>
          <p:cNvGrpSpPr/>
          <p:nvPr/>
        </p:nvGrpSpPr>
        <p:grpSpPr>
          <a:xfrm>
            <a:off x="3087439" y="2919493"/>
            <a:ext cx="833624" cy="441094"/>
            <a:chOff x="2847551" y="2652719"/>
            <a:chExt cx="1527983" cy="808499"/>
          </a:xfrm>
        </p:grpSpPr>
        <p:sp>
          <p:nvSpPr>
            <p:cNvPr id="9" name="Oval 8"/>
            <p:cNvSpPr/>
            <p:nvPr/>
          </p:nvSpPr>
          <p:spPr>
            <a:xfrm>
              <a:off x="3567035" y="2652719"/>
              <a:ext cx="808499" cy="80849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fa-IR" dirty="0"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0" name="Flowchart: Decision 9"/>
            <p:cNvSpPr/>
            <p:nvPr/>
          </p:nvSpPr>
          <p:spPr>
            <a:xfrm>
              <a:off x="2847551" y="2668403"/>
              <a:ext cx="1164075" cy="779930"/>
            </a:xfrm>
            <a:prstGeom prst="flowChartDecisi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10598" y="2019349"/>
            <a:ext cx="2176803" cy="2241383"/>
            <a:chOff x="7535161" y="2842302"/>
            <a:chExt cx="2176803" cy="2241383"/>
          </a:xfrm>
        </p:grpSpPr>
        <p:sp>
          <p:nvSpPr>
            <p:cNvPr id="3" name="Oval 2"/>
            <p:cNvSpPr/>
            <p:nvPr/>
          </p:nvSpPr>
          <p:spPr>
            <a:xfrm>
              <a:off x="7746825" y="3060246"/>
              <a:ext cx="1753476" cy="18054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fa-IR"/>
            </a:p>
          </p:txBody>
        </p:sp>
        <p:sp>
          <p:nvSpPr>
            <p:cNvPr id="29" name="Oval 28"/>
            <p:cNvSpPr/>
            <p:nvPr/>
          </p:nvSpPr>
          <p:spPr>
            <a:xfrm>
              <a:off x="7535161" y="2842302"/>
              <a:ext cx="2176803" cy="224138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fa-IR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7964676" y="3284560"/>
              <a:ext cx="1317773" cy="135686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fa-IR"/>
            </a:p>
          </p:txBody>
        </p:sp>
        <p:sp>
          <p:nvSpPr>
            <p:cNvPr id="31" name="Oval 30"/>
            <p:cNvSpPr/>
            <p:nvPr/>
          </p:nvSpPr>
          <p:spPr>
            <a:xfrm>
              <a:off x="8176220" y="3502379"/>
              <a:ext cx="894684" cy="9212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fa-IR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8379002" y="3711178"/>
              <a:ext cx="489121" cy="5036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fa-IR" dirty="0"/>
            </a:p>
          </p:txBody>
        </p:sp>
        <p:cxnSp>
          <p:nvCxnSpPr>
            <p:cNvPr id="43" name="Straight Connector 42"/>
            <p:cNvCxnSpPr>
              <a:stCxn id="39" idx="2"/>
              <a:endCxn id="29" idx="2"/>
            </p:cNvCxnSpPr>
            <p:nvPr/>
          </p:nvCxnSpPr>
          <p:spPr>
            <a:xfrm flipH="1">
              <a:off x="7535161" y="3962994"/>
              <a:ext cx="8438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9" idx="6"/>
              <a:endCxn id="29" idx="6"/>
            </p:cNvCxnSpPr>
            <p:nvPr/>
          </p:nvCxnSpPr>
          <p:spPr>
            <a:xfrm>
              <a:off x="8868123" y="3962994"/>
              <a:ext cx="84384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9" idx="0"/>
              <a:endCxn id="29" idx="0"/>
            </p:cNvCxnSpPr>
            <p:nvPr/>
          </p:nvCxnSpPr>
          <p:spPr>
            <a:xfrm flipV="1">
              <a:off x="8623563" y="2842302"/>
              <a:ext cx="0" cy="868876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9" idx="4"/>
              <a:endCxn id="29" idx="4"/>
            </p:cNvCxnSpPr>
            <p:nvPr/>
          </p:nvCxnSpPr>
          <p:spPr>
            <a:xfrm>
              <a:off x="8623563" y="4214810"/>
              <a:ext cx="0" cy="86887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040113" y="2461606"/>
            <a:ext cx="1317773" cy="1356868"/>
            <a:chOff x="9685255" y="3464392"/>
            <a:chExt cx="1317773" cy="1356868"/>
          </a:xfrm>
        </p:grpSpPr>
        <p:sp>
          <p:nvSpPr>
            <p:cNvPr id="57" name="Oval 56"/>
            <p:cNvSpPr/>
            <p:nvPr/>
          </p:nvSpPr>
          <p:spPr>
            <a:xfrm>
              <a:off x="9685255" y="3464392"/>
              <a:ext cx="1317773" cy="135686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fa-IR"/>
            </a:p>
          </p:txBody>
        </p:sp>
        <p:sp>
          <p:nvSpPr>
            <p:cNvPr id="58" name="Oval 57"/>
            <p:cNvSpPr/>
            <p:nvPr/>
          </p:nvSpPr>
          <p:spPr>
            <a:xfrm>
              <a:off x="9896799" y="3682211"/>
              <a:ext cx="894684" cy="9212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fa-IR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0099581" y="3891010"/>
              <a:ext cx="489121" cy="5036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fa-IR" dirty="0"/>
            </a:p>
          </p:txBody>
        </p:sp>
        <p:cxnSp>
          <p:nvCxnSpPr>
            <p:cNvPr id="60" name="Straight Connector 59"/>
            <p:cNvCxnSpPr>
              <a:stCxn id="59" idx="2"/>
              <a:endCxn id="57" idx="2"/>
            </p:cNvCxnSpPr>
            <p:nvPr/>
          </p:nvCxnSpPr>
          <p:spPr>
            <a:xfrm flipH="1">
              <a:off x="9685255" y="4142826"/>
              <a:ext cx="4143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6"/>
              <a:endCxn id="57" idx="6"/>
            </p:cNvCxnSpPr>
            <p:nvPr/>
          </p:nvCxnSpPr>
          <p:spPr>
            <a:xfrm>
              <a:off x="10588702" y="4142826"/>
              <a:ext cx="41432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57" idx="0"/>
            </p:cNvCxnSpPr>
            <p:nvPr/>
          </p:nvCxnSpPr>
          <p:spPr>
            <a:xfrm flipV="1">
              <a:off x="10344142" y="3464392"/>
              <a:ext cx="0" cy="426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4"/>
              <a:endCxn id="57" idx="4"/>
            </p:cNvCxnSpPr>
            <p:nvPr/>
          </p:nvCxnSpPr>
          <p:spPr>
            <a:xfrm>
              <a:off x="10344142" y="4394642"/>
              <a:ext cx="0" cy="42661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59" idx="1"/>
              <a:endCxn id="57" idx="1"/>
            </p:cNvCxnSpPr>
            <p:nvPr/>
          </p:nvCxnSpPr>
          <p:spPr>
            <a:xfrm flipH="1" flipV="1">
              <a:off x="9878238" y="3663101"/>
              <a:ext cx="292973" cy="3016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59" idx="7"/>
              <a:endCxn id="57" idx="7"/>
            </p:cNvCxnSpPr>
            <p:nvPr/>
          </p:nvCxnSpPr>
          <p:spPr>
            <a:xfrm flipV="1">
              <a:off x="10517072" y="3663101"/>
              <a:ext cx="292973" cy="3016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9" idx="5"/>
              <a:endCxn id="57" idx="5"/>
            </p:cNvCxnSpPr>
            <p:nvPr/>
          </p:nvCxnSpPr>
          <p:spPr>
            <a:xfrm>
              <a:off x="10517072" y="4320887"/>
              <a:ext cx="292973" cy="3016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59" idx="3"/>
              <a:endCxn id="57" idx="3"/>
            </p:cNvCxnSpPr>
            <p:nvPr/>
          </p:nvCxnSpPr>
          <p:spPr>
            <a:xfrm flipH="1">
              <a:off x="9878238" y="4320887"/>
              <a:ext cx="292973" cy="3016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Oval 102"/>
          <p:cNvSpPr/>
          <p:nvPr/>
        </p:nvSpPr>
        <p:spPr>
          <a:xfrm>
            <a:off x="1261298" y="5351738"/>
            <a:ext cx="441094" cy="4410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0936989" y="6095087"/>
            <a:ext cx="833624" cy="441094"/>
            <a:chOff x="2847551" y="2652719"/>
            <a:chExt cx="1527983" cy="808499"/>
          </a:xfrm>
        </p:grpSpPr>
        <p:sp>
          <p:nvSpPr>
            <p:cNvPr id="106" name="Oval 105"/>
            <p:cNvSpPr/>
            <p:nvPr/>
          </p:nvSpPr>
          <p:spPr>
            <a:xfrm>
              <a:off x="3567035" y="2652719"/>
              <a:ext cx="808499" cy="80849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fa-IR" dirty="0"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07" name="Flowchart: Decision 106"/>
            <p:cNvSpPr/>
            <p:nvPr/>
          </p:nvSpPr>
          <p:spPr>
            <a:xfrm>
              <a:off x="2847551" y="2668403"/>
              <a:ext cx="1164075" cy="779930"/>
            </a:xfrm>
            <a:prstGeom prst="flowChartDecision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sp>
        <p:nvSpPr>
          <p:cNvPr id="108" name="Oval 107"/>
          <p:cNvSpPr/>
          <p:nvPr/>
        </p:nvSpPr>
        <p:spPr>
          <a:xfrm>
            <a:off x="9888319" y="6095087"/>
            <a:ext cx="441094" cy="4410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089807" y="6130968"/>
            <a:ext cx="62388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صید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544377" y="6130968"/>
            <a:ext cx="67518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صیاد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513374" y="4338187"/>
            <a:ext cx="11336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16 حالت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495880" y="3880985"/>
            <a:ext cx="10198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16 عمل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481712" y="5235050"/>
            <a:ext cx="628890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پاداش هر شکار 10 و جریمه 0.1 برای هر حرکت بی حاصل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317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27656 -0.003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51835 -0.0030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pPr/>
              <a:t>28</a:t>
            </a:fld>
            <a:endParaRPr lang="fa-IR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72751438"/>
              </p:ext>
            </p:extLst>
          </p:nvPr>
        </p:nvGraphicFramePr>
        <p:xfrm>
          <a:off x="685605" y="2009461"/>
          <a:ext cx="108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46313" y="404146"/>
            <a:ext cx="10699375" cy="1325563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fa-IR" sz="28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بهره گیری از روش پیشنهادی در مقایسه با روش خبرگی چند </a:t>
            </a:r>
            <a:r>
              <a:rPr lang="fa-IR" sz="2800" dirty="0" err="1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معیاره</a:t>
            </a:r>
            <a:r>
              <a:rPr lang="fa-IR" sz="28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/>
            </a:r>
            <a:br>
              <a:rPr lang="fa-IR" sz="28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</a:br>
            <a:r>
              <a:rPr lang="fa-IR" sz="28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محیط صید و صیاد</a:t>
            </a:r>
            <a:endParaRPr lang="fa-IR" sz="28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454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پلکان مارپیچ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376813"/>
              </p:ext>
            </p:extLst>
          </p:nvPr>
        </p:nvGraphicFramePr>
        <p:xfrm>
          <a:off x="838201" y="1868487"/>
          <a:ext cx="4320000" cy="4320000"/>
        </p:xfrm>
        <a:graphic>
          <a:graphicData uri="http://schemas.openxmlformats.org/drawingml/2006/table">
            <a:tbl>
              <a:tblPr rtl="1">
                <a:tableStyleId>{3C2FFA5D-87B4-456A-9821-1D502468CF0F}</a:tableStyleId>
              </a:tblPr>
              <a:tblGrid>
                <a:gridCol w="720000"/>
                <a:gridCol w="720000"/>
                <a:gridCol w="720000"/>
                <a:gridCol w="720000"/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Freeform 5"/>
          <p:cNvSpPr>
            <a:spLocks noEditPoints="1"/>
          </p:cNvSpPr>
          <p:nvPr/>
        </p:nvSpPr>
        <p:spPr bwMode="auto">
          <a:xfrm>
            <a:off x="4523744" y="2651492"/>
            <a:ext cx="534702" cy="54665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4523744" y="4158946"/>
            <a:ext cx="534702" cy="54665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910309" y="5518517"/>
            <a:ext cx="534702" cy="54665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29</a:t>
            </a:fld>
            <a:endParaRPr lang="fa-IR"/>
          </a:p>
        </p:txBody>
      </p:sp>
      <p:sp>
        <p:nvSpPr>
          <p:cNvPr id="9" name="Down Arrow 8"/>
          <p:cNvSpPr/>
          <p:nvPr/>
        </p:nvSpPr>
        <p:spPr>
          <a:xfrm>
            <a:off x="10111558" y="3426841"/>
            <a:ext cx="443753" cy="5059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Down Arrow 9"/>
          <p:cNvSpPr/>
          <p:nvPr/>
        </p:nvSpPr>
        <p:spPr>
          <a:xfrm rot="10800000">
            <a:off x="10111557" y="1916882"/>
            <a:ext cx="443753" cy="5059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Down Arrow 10"/>
          <p:cNvSpPr/>
          <p:nvPr/>
        </p:nvSpPr>
        <p:spPr>
          <a:xfrm rot="16200000">
            <a:off x="10878967" y="2673510"/>
            <a:ext cx="443753" cy="5059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Down Arrow 11"/>
          <p:cNvSpPr/>
          <p:nvPr/>
        </p:nvSpPr>
        <p:spPr>
          <a:xfrm rot="5400000">
            <a:off x="9350485" y="2662895"/>
            <a:ext cx="443753" cy="5059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Smiley Face 12"/>
          <p:cNvSpPr/>
          <p:nvPr/>
        </p:nvSpPr>
        <p:spPr>
          <a:xfrm>
            <a:off x="9883315" y="2476349"/>
            <a:ext cx="900236" cy="900236"/>
          </a:xfrm>
          <a:prstGeom prst="smileyF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588545" y="5890359"/>
                <a:ext cx="5754228" cy="66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i="1">
                          <a:latin typeface="Cambria Math" panose="02040503050406030204" pitchFamily="18" charset="0"/>
                        </a:rPr>
                        <m:t>𝑅𝑒𝑤𝑎𝑟𝑑</m:t>
                      </m:r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𝑔𝑜𝑎𝑙</m:t>
                          </m:r>
                        </m:den>
                      </m:f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45" y="5890359"/>
                <a:ext cx="5754228" cy="6613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269299" y="2007667"/>
            <a:ext cx="105990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28حالت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5457" y="4059604"/>
            <a:ext cx="9124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4حالت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17338" y="4650290"/>
            <a:ext cx="629664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پاداش کشف طلا 10 و جریمه بر خورد یا موانع 1- پاداش دیگر حرکت ها بر اساس رابطه زیر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2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583" y="1707744"/>
            <a:ext cx="2700000" cy="4680000"/>
            <a:chOff x="888555" y="1518341"/>
            <a:chExt cx="1645276" cy="2159949"/>
          </a:xfrm>
        </p:grpSpPr>
        <p:sp>
          <p:nvSpPr>
            <p:cNvPr id="5" name="Rounded Rectangle 4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973456" y="2049520"/>
              <a:ext cx="1475474" cy="1386326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ارئه نتیجه </a:t>
              </a:r>
              <a:r>
                <a:rPr lang="fa-IR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ازمایشات</a:t>
              </a:r>
              <a:endParaRPr lang="fa-I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ارائه </a:t>
              </a:r>
              <a:r>
                <a:rPr lang="fa-IR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پیشنهادهایی</a:t>
              </a: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 جهت کار های آتی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7" name="Title 13"/>
            <p:cNvSpPr txBox="1">
              <a:spLocks/>
            </p:cNvSpPr>
            <p:nvPr/>
          </p:nvSpPr>
          <p:spPr>
            <a:xfrm>
              <a:off x="1000108" y="1667747"/>
              <a:ext cx="1422170" cy="220174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fa-IR" sz="2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نتیجه گیری</a:t>
              </a:r>
              <a:endPara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888555" y="2005630"/>
              <a:ext cx="164527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88555" y="2034890"/>
              <a:ext cx="1645276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372189" y="1707744"/>
            <a:ext cx="2700000" cy="4680000"/>
            <a:chOff x="888555" y="1518341"/>
            <a:chExt cx="1645276" cy="2159949"/>
          </a:xfrm>
        </p:grpSpPr>
        <p:sp>
          <p:nvSpPr>
            <p:cNvPr id="11" name="Rounded Rectangle 10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973456" y="2049520"/>
              <a:ext cx="1475474" cy="1386326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معرفی معیار شوک</a:t>
              </a:r>
            </a:p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معرفی معیار کمترین فاصله تجربه شده</a:t>
              </a:r>
            </a:p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نحوه استفاده از معیار ها</a:t>
              </a:r>
            </a:p>
            <a:p>
              <a:pPr marL="0" indent="0" algn="ctr">
                <a:lnSpc>
                  <a:spcPct val="150000"/>
                </a:lnSpc>
                <a:buNone/>
              </a:pP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3" name="Title 13"/>
            <p:cNvSpPr txBox="1">
              <a:spLocks/>
            </p:cNvSpPr>
            <p:nvPr/>
          </p:nvSpPr>
          <p:spPr>
            <a:xfrm>
              <a:off x="918342" y="1678400"/>
              <a:ext cx="1578906" cy="198866"/>
            </a:xfrm>
            <a:prstGeom prst="rect">
              <a:avLst/>
            </a:prstGeom>
          </p:spPr>
          <p:txBody>
            <a:bodyPr vert="horz" wrap="square" lIns="121920" tIns="60960" rIns="121920" bIns="6096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 rtl="1"/>
              <a:r>
                <a:rPr lang="fa-I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ارائه روش پیشنهادی</a:t>
              </a:r>
              <a:endPara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888555" y="2005630"/>
              <a:ext cx="164527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88555" y="2034890"/>
              <a:ext cx="1645276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6200795" y="1707744"/>
            <a:ext cx="2700000" cy="4680000"/>
            <a:chOff x="888555" y="1518341"/>
            <a:chExt cx="1645276" cy="2159949"/>
          </a:xfrm>
        </p:grpSpPr>
        <p:sp>
          <p:nvSpPr>
            <p:cNvPr id="17" name="Rounded Rectangle 16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973456" y="2049520"/>
              <a:ext cx="1475474" cy="1386326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تقلید</a:t>
              </a:r>
            </a:p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تخته سیاه</a:t>
              </a:r>
            </a:p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حافظه </a:t>
              </a:r>
              <a:r>
                <a:rPr lang="fa-IR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جمغی</a:t>
              </a:r>
              <a:endParaRPr lang="fa-I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پند دهی</a:t>
              </a:r>
            </a:p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خبرگی</a:t>
              </a:r>
            </a:p>
            <a:p>
              <a:pPr algn="r" rtl="1">
                <a:lnSpc>
                  <a:spcPct val="200000"/>
                </a:lnSpc>
              </a:pPr>
              <a:r>
                <a:rPr lang="fa-IR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خبرگی چند </a:t>
              </a:r>
              <a:r>
                <a:rPr lang="fa-IR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معیاره</a:t>
              </a:r>
              <a:endParaRPr lang="fa-I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  <a:p>
              <a:pPr algn="r" rtl="1">
                <a:lnSpc>
                  <a:spcPct val="200000"/>
                </a:lnSpc>
              </a:pPr>
              <a:endParaRPr lang="fa-I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  <a:p>
              <a:pPr algn="r" rtl="1">
                <a:lnSpc>
                  <a:spcPct val="200000"/>
                </a:lnSpc>
              </a:pP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19" name="Title 13"/>
            <p:cNvSpPr txBox="1">
              <a:spLocks/>
            </p:cNvSpPr>
            <p:nvPr/>
          </p:nvSpPr>
          <p:spPr>
            <a:xfrm>
              <a:off x="918342" y="1685503"/>
              <a:ext cx="1578906" cy="184662"/>
            </a:xfrm>
            <a:prstGeom prst="rect">
              <a:avLst/>
            </a:prstGeom>
          </p:spPr>
          <p:txBody>
            <a:bodyPr vert="horz" wrap="square" lIns="121920" tIns="60960" rIns="121920" bIns="6096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 rtl="1"/>
              <a:r>
                <a:rPr lang="fa-IR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مرور بر کارهای پیشین</a:t>
              </a:r>
              <a:endPara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88555" y="2005630"/>
              <a:ext cx="164527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88555" y="2034890"/>
              <a:ext cx="1645276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9029402" y="1707744"/>
            <a:ext cx="2700000" cy="4680000"/>
            <a:chOff x="888555" y="1518341"/>
            <a:chExt cx="1645276" cy="2159949"/>
          </a:xfrm>
        </p:grpSpPr>
        <p:sp>
          <p:nvSpPr>
            <p:cNvPr id="23" name="Rounded Rectangle 22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973456" y="2049520"/>
              <a:ext cx="1475474" cy="1386326"/>
            </a:xfrm>
            <a:prstGeom prst="rect">
              <a:avLst/>
            </a:prstGeom>
          </p:spPr>
          <p:txBody>
            <a:bodyPr vert="horz" lIns="121920" tIns="60960" rIns="121920" bIns="609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ct val="200000"/>
                </a:lnSpc>
              </a:pPr>
              <a:r>
                <a:rPr lang="fa-I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یادگیری تقویتی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sp>
          <p:nvSpPr>
            <p:cNvPr id="25" name="Title 13"/>
            <p:cNvSpPr txBox="1">
              <a:spLocks/>
            </p:cNvSpPr>
            <p:nvPr/>
          </p:nvSpPr>
          <p:spPr>
            <a:xfrm>
              <a:off x="996710" y="1652717"/>
              <a:ext cx="1422170" cy="220174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fa-IR" sz="2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anian Sans" panose="01000500000000020002" pitchFamily="2" charset="-78"/>
                  <a:cs typeface="Iranian Sans" panose="01000500000000020002" pitchFamily="2" charset="-78"/>
                </a:rPr>
                <a:t>مقدمه</a:t>
              </a:r>
              <a:endPara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888555" y="2005630"/>
              <a:ext cx="16452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88555" y="2034890"/>
              <a:ext cx="164527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ounded Rectangle 27"/>
          <p:cNvSpPr/>
          <p:nvPr/>
        </p:nvSpPr>
        <p:spPr>
          <a:xfrm>
            <a:off x="543583" y="486960"/>
            <a:ext cx="11185818" cy="1079923"/>
          </a:xfrm>
          <a:prstGeom prst="roundRect">
            <a:avLst>
              <a:gd name="adj" fmla="val 685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فهرست مطالب</a:t>
            </a:r>
            <a:endParaRPr lang="en-US" sz="4800" dirty="0">
              <a:solidFill>
                <a:schemeClr val="tx1">
                  <a:lumMod val="50000"/>
                  <a:lumOff val="50000"/>
                </a:schemeClr>
              </a:solidFill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826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404146"/>
            <a:ext cx="10515600" cy="1325563"/>
          </a:xfrm>
        </p:spPr>
        <p:txBody>
          <a:bodyPr/>
          <a:lstStyle/>
          <a:p>
            <a:pPr algn="ctr"/>
            <a:r>
              <a:rPr lang="fa-IR" sz="28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بهره گیری از کوتاهترین فاصله تجربه شده در یادگیری مستقل</a:t>
            </a:r>
            <a:endParaRPr lang="fa-IR" sz="28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811481765"/>
              </p:ext>
            </p:extLst>
          </p:nvPr>
        </p:nvGraphicFramePr>
        <p:xfrm>
          <a:off x="685605" y="2133855"/>
          <a:ext cx="108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30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5454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pPr/>
              <a:t>31</a:t>
            </a:fld>
            <a:endParaRPr lang="fa-IR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4616390"/>
              </p:ext>
            </p:extLst>
          </p:nvPr>
        </p:nvGraphicFramePr>
        <p:xfrm>
          <a:off x="685605" y="2133855"/>
          <a:ext cx="108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46313" y="404146"/>
            <a:ext cx="10699375" cy="1325563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fa-IR" sz="28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بهره گیری از روش پیشنهادی در مقایسه با روش خبرگی چند </a:t>
            </a:r>
            <a:r>
              <a:rPr lang="fa-IR" sz="2800" dirty="0" err="1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معیاره</a:t>
            </a:r>
            <a:r>
              <a:rPr lang="fa-IR" sz="2800" dirty="0">
                <a:latin typeface="Iranian Sans" panose="01000500000000020002" pitchFamily="2" charset="-78"/>
                <a:cs typeface="Iranian Sans" panose="01000500000000020002" pitchFamily="2" charset="-78"/>
              </a:rPr>
              <a:t/>
            </a:r>
            <a:br>
              <a:rPr lang="fa-IR" sz="2800" dirty="0">
                <a:latin typeface="Iranian Sans" panose="01000500000000020002" pitchFamily="2" charset="-78"/>
                <a:cs typeface="Iranian Sans" panose="01000500000000020002" pitchFamily="2" charset="-78"/>
              </a:rPr>
            </a:br>
            <a:r>
              <a:rPr lang="fa-IR" sz="2800" dirty="0">
                <a:latin typeface="Iranian Sans" panose="01000500000000020002" pitchFamily="2" charset="-78"/>
                <a:cs typeface="Iranian Sans" panose="01000500000000020002" pitchFamily="2" charset="-78"/>
              </a:rPr>
              <a:t>محیط </a:t>
            </a:r>
            <a:r>
              <a:rPr lang="fa-IR" sz="28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پلکان مارپیچ</a:t>
            </a:r>
            <a:endParaRPr lang="fa-IR" sz="28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02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 rtl="1"/>
                <a:r>
                  <a:rPr lang="fa-IR" sz="3200" dirty="0">
                    <a:latin typeface="Iranian Sans" panose="01000500000000020002" pitchFamily="2" charset="-78"/>
                    <a:cs typeface="Iranian Sans" panose="01000500000000020002" pitchFamily="2" charset="-78"/>
                  </a:rPr>
                  <a:t>بررسی حساسیت روش پیشنهادی در برابر پارامتر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a-IR" sz="3200" dirty="0">
                  <a:latin typeface="Iranian Sans" panose="01000500000000020002" pitchFamily="2" charset="-78"/>
                  <a:cs typeface="Iranian Sans" panose="01000500000000020002" pitchFamily="2" charset="-78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32</a:t>
            </a:fld>
            <a:endParaRPr lang="fa-IR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820802022"/>
              </p:ext>
            </p:extLst>
          </p:nvPr>
        </p:nvGraphicFramePr>
        <p:xfrm>
          <a:off x="508902" y="2219110"/>
          <a:ext cx="5332647" cy="346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95370965"/>
              </p:ext>
            </p:extLst>
          </p:nvPr>
        </p:nvGraphicFramePr>
        <p:xfrm>
          <a:off x="6350451" y="2219110"/>
          <a:ext cx="5332647" cy="346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933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 rtl="1"/>
                <a:r>
                  <a:rPr lang="fa-IR" sz="3200" dirty="0" smtClean="0">
                    <a:latin typeface="Iranian Sans" panose="01000500000000020002" pitchFamily="2" charset="-78"/>
                    <a:cs typeface="Iranian Sans" panose="01000500000000020002" pitchFamily="2" charset="-78"/>
                  </a:rPr>
                  <a:t>بررسی حساسیت روش پیشنهادی در برابر پارامتر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a-IR" sz="3200" dirty="0">
                  <a:latin typeface="Iranian Sans" panose="01000500000000020002" pitchFamily="2" charset="-78"/>
                  <a:cs typeface="Iranian Sans" panose="01000500000000020002" pitchFamily="2" charset="-78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33</a:t>
            </a:fld>
            <a:endParaRPr lang="fa-IR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82706214"/>
              </p:ext>
            </p:extLst>
          </p:nvPr>
        </p:nvGraphicFramePr>
        <p:xfrm>
          <a:off x="6352000" y="2173616"/>
          <a:ext cx="5328000" cy="31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43413390"/>
              </p:ext>
            </p:extLst>
          </p:nvPr>
        </p:nvGraphicFramePr>
        <p:xfrm>
          <a:off x="512000" y="2173616"/>
          <a:ext cx="5328000" cy="31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557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پلکان مارپیچ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376813"/>
              </p:ext>
            </p:extLst>
          </p:nvPr>
        </p:nvGraphicFramePr>
        <p:xfrm>
          <a:off x="838201" y="1868487"/>
          <a:ext cx="4320000" cy="4320000"/>
        </p:xfrm>
        <a:graphic>
          <a:graphicData uri="http://schemas.openxmlformats.org/drawingml/2006/table">
            <a:tbl>
              <a:tblPr rtl="1">
                <a:tableStyleId>{3C2FFA5D-87B4-456A-9821-1D502468CF0F}</a:tableStyleId>
              </a:tblPr>
              <a:tblGrid>
                <a:gridCol w="720000"/>
                <a:gridCol w="720000"/>
                <a:gridCol w="720000"/>
                <a:gridCol w="720000"/>
                <a:gridCol w="720000"/>
                <a:gridCol w="720000"/>
              </a:tblGrid>
              <a:tr h="720000"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</a:tr>
              <a:tr h="720000"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Freeform 5"/>
          <p:cNvSpPr>
            <a:spLocks noEditPoints="1"/>
          </p:cNvSpPr>
          <p:nvPr/>
        </p:nvSpPr>
        <p:spPr bwMode="auto">
          <a:xfrm>
            <a:off x="4523744" y="2651492"/>
            <a:ext cx="534702" cy="54665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4523744" y="4158946"/>
            <a:ext cx="534702" cy="54665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910309" y="5518517"/>
            <a:ext cx="534702" cy="546654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34</a:t>
            </a:fld>
            <a:endParaRPr lang="fa-IR"/>
          </a:p>
        </p:txBody>
      </p:sp>
      <p:sp>
        <p:nvSpPr>
          <p:cNvPr id="9" name="Down Arrow 8"/>
          <p:cNvSpPr/>
          <p:nvPr/>
        </p:nvSpPr>
        <p:spPr>
          <a:xfrm>
            <a:off x="10111558" y="3426841"/>
            <a:ext cx="443753" cy="5059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Down Arrow 9"/>
          <p:cNvSpPr/>
          <p:nvPr/>
        </p:nvSpPr>
        <p:spPr>
          <a:xfrm rot="10800000">
            <a:off x="10111557" y="1916882"/>
            <a:ext cx="443753" cy="5059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Down Arrow 10"/>
          <p:cNvSpPr/>
          <p:nvPr/>
        </p:nvSpPr>
        <p:spPr>
          <a:xfrm rot="16200000">
            <a:off x="10878967" y="2673510"/>
            <a:ext cx="443753" cy="5059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Down Arrow 11"/>
          <p:cNvSpPr/>
          <p:nvPr/>
        </p:nvSpPr>
        <p:spPr>
          <a:xfrm rot="5400000">
            <a:off x="9350485" y="2662895"/>
            <a:ext cx="443753" cy="50591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Smiley Face 12"/>
          <p:cNvSpPr/>
          <p:nvPr/>
        </p:nvSpPr>
        <p:spPr>
          <a:xfrm>
            <a:off x="9883315" y="2476349"/>
            <a:ext cx="900236" cy="900236"/>
          </a:xfrm>
          <a:prstGeom prst="smileyF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588545" y="5890359"/>
                <a:ext cx="5754228" cy="66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i="1">
                          <a:latin typeface="Cambria Math" panose="02040503050406030204" pitchFamily="18" charset="0"/>
                        </a:rPr>
                        <m:t>𝑅𝑒𝑤𝑎𝑟𝑑</m:t>
                      </m:r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𝑎𝑔𝑒𝑛𝑡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𝑔𝑜𝑎𝑙</m:t>
                          </m:r>
                        </m:den>
                      </m:f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45" y="5890359"/>
                <a:ext cx="5754228" cy="6613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269299" y="2007667"/>
            <a:ext cx="105990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28حالت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49269" y="4059604"/>
            <a:ext cx="79861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4عمل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17338" y="4650290"/>
            <a:ext cx="6296642" cy="111793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جریمه بر خورد با موانع 1- پاداش دیگر حرکت ها بر اساس رابطه زیر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25024" y="4244270"/>
            <a:ext cx="33214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B Titr" panose="00000700000000000000" pitchFamily="2" charset="-78"/>
              </a:rPr>
              <a:t>5</a:t>
            </a:r>
            <a:endParaRPr lang="fa-IR" dirty="0">
              <a:latin typeface="Iranian Sans" panose="01000500000000020002" pitchFamily="2" charset="-78"/>
              <a:cs typeface="B Titr" panose="00000700000000000000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2697" y="5607178"/>
            <a:ext cx="42992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B Titr" panose="00000700000000000000" pitchFamily="2" charset="-78"/>
              </a:rPr>
              <a:t>40</a:t>
            </a:r>
            <a:endParaRPr lang="fa-IR" dirty="0">
              <a:latin typeface="Iranian Sans" panose="01000500000000020002" pitchFamily="2" charset="-78"/>
              <a:cs typeface="B Titr" panose="00000700000000000000" pitchFamily="2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22619" y="2745474"/>
            <a:ext cx="38343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 smtClean="0">
                <a:latin typeface="Iranian Sans" panose="01000500000000020002" pitchFamily="2" charset="-78"/>
                <a:cs typeface="B Titr" panose="00000700000000000000" pitchFamily="2" charset="-78"/>
              </a:rPr>
              <a:t>10</a:t>
            </a:r>
            <a:endParaRPr lang="fa-IR" dirty="0">
              <a:latin typeface="Iranian Sans" panose="01000500000000020002" pitchFamily="2" charset="-78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409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pPr/>
              <a:t>35</a:t>
            </a:fld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/>
            </p:nvSpPr>
            <p:spPr>
              <a:xfrm>
                <a:off x="865094" y="295594"/>
                <a:ext cx="105156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Roboto"/>
                  <a:buNone/>
                  <a:defRPr sz="60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lvl="1" indent="0">
                  <a:spcBef>
                    <a:spcPts val="0"/>
                  </a:spcBef>
                  <a:buNone/>
                  <a:defRPr sz="1800"/>
                </a:lvl2pPr>
                <a:lvl3pPr lvl="2" indent="0">
                  <a:spcBef>
                    <a:spcPts val="0"/>
                  </a:spcBef>
                  <a:buNone/>
                  <a:defRPr sz="1800"/>
                </a:lvl3pPr>
                <a:lvl4pPr lvl="3" indent="0">
                  <a:spcBef>
                    <a:spcPts val="0"/>
                  </a:spcBef>
                  <a:buNone/>
                  <a:defRPr sz="1800"/>
                </a:lvl4pPr>
                <a:lvl5pPr lvl="4" indent="0">
                  <a:spcBef>
                    <a:spcPts val="0"/>
                  </a:spcBef>
                  <a:buNone/>
                  <a:defRPr sz="1800"/>
                </a:lvl5pPr>
                <a:lvl6pPr lvl="5" indent="0">
                  <a:spcBef>
                    <a:spcPts val="0"/>
                  </a:spcBef>
                  <a:buNone/>
                  <a:defRPr sz="1800"/>
                </a:lvl6pPr>
                <a:lvl7pPr lvl="6" indent="0">
                  <a:spcBef>
                    <a:spcPts val="0"/>
                  </a:spcBef>
                  <a:buNone/>
                  <a:defRPr sz="1800"/>
                </a:lvl7pPr>
                <a:lvl8pPr lvl="7" indent="0">
                  <a:spcBef>
                    <a:spcPts val="0"/>
                  </a:spcBef>
                  <a:buNone/>
                  <a:defRPr sz="1800"/>
                </a:lvl8pPr>
                <a:lvl9pPr lvl="8" indent="0">
                  <a:spcBef>
                    <a:spcPts val="0"/>
                  </a:spcBef>
                  <a:buNone/>
                  <a:defRPr sz="1800"/>
                </a:lvl9pPr>
              </a:lstStyle>
              <a:p>
                <a:pPr algn="ctr" rtl="1"/>
                <a:r>
                  <a:rPr lang="fa-IR" sz="3200" dirty="0">
                    <a:latin typeface="Iranian Sans" panose="01000500000000020002" pitchFamily="2" charset="-78"/>
                    <a:cs typeface="Iranian Sans" panose="01000500000000020002" pitchFamily="2" charset="-78"/>
                  </a:rPr>
                  <a:t>بررسی حساسیت روش پیشنهادی در برابر پارامتر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a-IR" sz="3200"/>
                      <m:t>µ</m:t>
                    </m:r>
                  </m:oMath>
                </a14:m>
                <a:endParaRPr lang="fa-IR" sz="3200" dirty="0">
                  <a:latin typeface="Iranian Sans" panose="01000500000000020002" pitchFamily="2" charset="-78"/>
                  <a:cs typeface="Iranian Sans" panose="01000500000000020002" pitchFamily="2" charset="-78"/>
                </a:endParaRP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94" y="295594"/>
                <a:ext cx="10515600" cy="13255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11359194"/>
              </p:ext>
            </p:extLst>
          </p:nvPr>
        </p:nvGraphicFramePr>
        <p:xfrm>
          <a:off x="510601" y="2184779"/>
          <a:ext cx="5330098" cy="3201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865564612"/>
              </p:ext>
            </p:extLst>
          </p:nvPr>
        </p:nvGraphicFramePr>
        <p:xfrm>
          <a:off x="6351300" y="2184779"/>
          <a:ext cx="5330098" cy="3201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791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pPr/>
              <a:t>36</a:t>
            </a:fld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/>
            </p:nvSpPr>
            <p:spPr>
              <a:xfrm>
                <a:off x="865094" y="295594"/>
                <a:ext cx="105156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 ea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Roboto"/>
                  <a:buNone/>
                  <a:defRPr sz="60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  <a:lvl2pPr lvl="1" indent="0">
                  <a:spcBef>
                    <a:spcPts val="0"/>
                  </a:spcBef>
                  <a:buNone/>
                  <a:defRPr sz="1800"/>
                </a:lvl2pPr>
                <a:lvl3pPr lvl="2" indent="0">
                  <a:spcBef>
                    <a:spcPts val="0"/>
                  </a:spcBef>
                  <a:buNone/>
                  <a:defRPr sz="1800"/>
                </a:lvl3pPr>
                <a:lvl4pPr lvl="3" indent="0">
                  <a:spcBef>
                    <a:spcPts val="0"/>
                  </a:spcBef>
                  <a:buNone/>
                  <a:defRPr sz="1800"/>
                </a:lvl4pPr>
                <a:lvl5pPr lvl="4" indent="0">
                  <a:spcBef>
                    <a:spcPts val="0"/>
                  </a:spcBef>
                  <a:buNone/>
                  <a:defRPr sz="1800"/>
                </a:lvl5pPr>
                <a:lvl6pPr lvl="5" indent="0">
                  <a:spcBef>
                    <a:spcPts val="0"/>
                  </a:spcBef>
                  <a:buNone/>
                  <a:defRPr sz="1800"/>
                </a:lvl6pPr>
                <a:lvl7pPr lvl="6" indent="0">
                  <a:spcBef>
                    <a:spcPts val="0"/>
                  </a:spcBef>
                  <a:buNone/>
                  <a:defRPr sz="1800"/>
                </a:lvl7pPr>
                <a:lvl8pPr lvl="7" indent="0">
                  <a:spcBef>
                    <a:spcPts val="0"/>
                  </a:spcBef>
                  <a:buNone/>
                  <a:defRPr sz="1800"/>
                </a:lvl8pPr>
                <a:lvl9pPr lvl="8" indent="0">
                  <a:spcBef>
                    <a:spcPts val="0"/>
                  </a:spcBef>
                  <a:buNone/>
                  <a:defRPr sz="1800"/>
                </a:lvl9pPr>
              </a:lstStyle>
              <a:p>
                <a:pPr algn="ctr" rtl="1"/>
                <a:r>
                  <a:rPr lang="fa-IR" sz="3200" dirty="0">
                    <a:latin typeface="Iranian Sans" panose="01000500000000020002" pitchFamily="2" charset="-78"/>
                    <a:cs typeface="Iranian Sans" panose="01000500000000020002" pitchFamily="2" charset="-78"/>
                  </a:rPr>
                  <a:t>بررسی حساسیت روش پیشنهادی در برابر پارامتر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fa-IR" sz="3200"/>
                      <m:t>µ</m:t>
                    </m:r>
                  </m:oMath>
                </a14:m>
                <a:endParaRPr lang="fa-IR" sz="3200" dirty="0">
                  <a:latin typeface="Iranian Sans" panose="01000500000000020002" pitchFamily="2" charset="-78"/>
                  <a:cs typeface="Iranian Sans" panose="01000500000000020002" pitchFamily="2" charset="-78"/>
                </a:endParaRP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94" y="295594"/>
                <a:ext cx="10515600" cy="13255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61812839"/>
              </p:ext>
            </p:extLst>
          </p:nvPr>
        </p:nvGraphicFramePr>
        <p:xfrm>
          <a:off x="510601" y="2184779"/>
          <a:ext cx="5330098" cy="3201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552083232"/>
              </p:ext>
            </p:extLst>
          </p:nvPr>
        </p:nvGraphicFramePr>
        <p:xfrm>
          <a:off x="6351300" y="2184779"/>
          <a:ext cx="5330098" cy="3201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0072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83095" y="202842"/>
            <a:ext cx="6452316" cy="6452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fa-IR" sz="7200" dirty="0" err="1" smtClean="0">
                <a:latin typeface="Iranian Sans" panose="01000500000000020002" pitchFamily="2" charset="-78"/>
                <a:cs typeface="Iranian Sans" panose="01000500000000020002" pitchFamily="2" charset="-78"/>
              </a:rPr>
              <a:t>جمع‌بندی</a:t>
            </a:r>
            <a:endParaRPr lang="fa-IR" sz="72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6341028" y="1675560"/>
            <a:ext cx="6685507" cy="6685025"/>
          </a:xfrm>
          <a:custGeom>
            <a:avLst/>
            <a:gdLst>
              <a:gd name="T0" fmla="*/ 86 w 485"/>
              <a:gd name="T1" fmla="*/ 86 h 485"/>
              <a:gd name="T2" fmla="*/ 86 w 485"/>
              <a:gd name="T3" fmla="*/ 399 h 485"/>
              <a:gd name="T4" fmla="*/ 399 w 485"/>
              <a:gd name="T5" fmla="*/ 399 h 485"/>
              <a:gd name="T6" fmla="*/ 399 w 485"/>
              <a:gd name="T7" fmla="*/ 86 h 485"/>
              <a:gd name="T8" fmla="*/ 86 w 485"/>
              <a:gd name="T9" fmla="*/ 86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5" h="485">
                <a:moveTo>
                  <a:pt x="86" y="86"/>
                </a:moveTo>
                <a:cubicBezTo>
                  <a:pt x="0" y="172"/>
                  <a:pt x="0" y="312"/>
                  <a:pt x="86" y="399"/>
                </a:cubicBezTo>
                <a:cubicBezTo>
                  <a:pt x="172" y="485"/>
                  <a:pt x="312" y="485"/>
                  <a:pt x="399" y="399"/>
                </a:cubicBezTo>
                <a:cubicBezTo>
                  <a:pt x="485" y="312"/>
                  <a:pt x="485" y="172"/>
                  <a:pt x="399" y="86"/>
                </a:cubicBezTo>
                <a:cubicBezTo>
                  <a:pt x="312" y="0"/>
                  <a:pt x="172" y="0"/>
                  <a:pt x="86" y="86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6369940" y="1593249"/>
            <a:ext cx="6629907" cy="6629409"/>
          </a:xfrm>
          <a:custGeom>
            <a:avLst/>
            <a:gdLst>
              <a:gd name="T0" fmla="*/ 85 w 481"/>
              <a:gd name="T1" fmla="*/ 86 h 481"/>
              <a:gd name="T2" fmla="*/ 85 w 481"/>
              <a:gd name="T3" fmla="*/ 396 h 481"/>
              <a:gd name="T4" fmla="*/ 395 w 481"/>
              <a:gd name="T5" fmla="*/ 396 h 481"/>
              <a:gd name="T6" fmla="*/ 395 w 481"/>
              <a:gd name="T7" fmla="*/ 86 h 481"/>
              <a:gd name="T8" fmla="*/ 85 w 481"/>
              <a:gd name="T9" fmla="*/ 86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1" h="481">
                <a:moveTo>
                  <a:pt x="85" y="86"/>
                </a:moveTo>
                <a:cubicBezTo>
                  <a:pt x="0" y="171"/>
                  <a:pt x="0" y="310"/>
                  <a:pt x="85" y="396"/>
                </a:cubicBezTo>
                <a:cubicBezTo>
                  <a:pt x="171" y="481"/>
                  <a:pt x="310" y="481"/>
                  <a:pt x="395" y="396"/>
                </a:cubicBezTo>
                <a:cubicBezTo>
                  <a:pt x="481" y="310"/>
                  <a:pt x="481" y="171"/>
                  <a:pt x="395" y="86"/>
                </a:cubicBezTo>
                <a:cubicBezTo>
                  <a:pt x="310" y="0"/>
                  <a:pt x="171" y="0"/>
                  <a:pt x="85" y="86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438886" y="1648864"/>
            <a:ext cx="6478671" cy="6475910"/>
          </a:xfrm>
          <a:custGeom>
            <a:avLst/>
            <a:gdLst>
              <a:gd name="T0" fmla="*/ 84 w 470"/>
              <a:gd name="T1" fmla="*/ 84 h 470"/>
              <a:gd name="T2" fmla="*/ 84 w 470"/>
              <a:gd name="T3" fmla="*/ 387 h 470"/>
              <a:gd name="T4" fmla="*/ 387 w 470"/>
              <a:gd name="T5" fmla="*/ 387 h 470"/>
              <a:gd name="T6" fmla="*/ 387 w 470"/>
              <a:gd name="T7" fmla="*/ 84 h 470"/>
              <a:gd name="T8" fmla="*/ 84 w 470"/>
              <a:gd name="T9" fmla="*/ 8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0" h="470">
                <a:moveTo>
                  <a:pt x="84" y="84"/>
                </a:moveTo>
                <a:cubicBezTo>
                  <a:pt x="0" y="167"/>
                  <a:pt x="0" y="303"/>
                  <a:pt x="84" y="387"/>
                </a:cubicBezTo>
                <a:cubicBezTo>
                  <a:pt x="168" y="470"/>
                  <a:pt x="303" y="470"/>
                  <a:pt x="387" y="387"/>
                </a:cubicBezTo>
                <a:cubicBezTo>
                  <a:pt x="470" y="303"/>
                  <a:pt x="470" y="167"/>
                  <a:pt x="387" y="84"/>
                </a:cubicBezTo>
                <a:cubicBezTo>
                  <a:pt x="303" y="0"/>
                  <a:pt x="168" y="0"/>
                  <a:pt x="84" y="8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6478919" y="1675560"/>
            <a:ext cx="6409725" cy="6409171"/>
          </a:xfrm>
          <a:custGeom>
            <a:avLst/>
            <a:gdLst>
              <a:gd name="T0" fmla="*/ 83 w 465"/>
              <a:gd name="T1" fmla="*/ 82 h 465"/>
              <a:gd name="T2" fmla="*/ 83 w 465"/>
              <a:gd name="T3" fmla="*/ 382 h 465"/>
              <a:gd name="T4" fmla="*/ 382 w 465"/>
              <a:gd name="T5" fmla="*/ 382 h 465"/>
              <a:gd name="T6" fmla="*/ 382 w 465"/>
              <a:gd name="T7" fmla="*/ 82 h 465"/>
              <a:gd name="T8" fmla="*/ 83 w 465"/>
              <a:gd name="T9" fmla="*/ 82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465">
                <a:moveTo>
                  <a:pt x="83" y="82"/>
                </a:moveTo>
                <a:cubicBezTo>
                  <a:pt x="0" y="165"/>
                  <a:pt x="0" y="299"/>
                  <a:pt x="83" y="382"/>
                </a:cubicBezTo>
                <a:cubicBezTo>
                  <a:pt x="165" y="465"/>
                  <a:pt x="299" y="465"/>
                  <a:pt x="382" y="382"/>
                </a:cubicBezTo>
                <a:cubicBezTo>
                  <a:pt x="465" y="299"/>
                  <a:pt x="465" y="165"/>
                  <a:pt x="382" y="82"/>
                </a:cubicBezTo>
                <a:cubicBezTo>
                  <a:pt x="299" y="0"/>
                  <a:pt x="165" y="0"/>
                  <a:pt x="83" y="8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>
            <a:off x="7114998" y="2227269"/>
            <a:ext cx="5139790" cy="5141129"/>
          </a:xfrm>
          <a:custGeom>
            <a:avLst/>
            <a:gdLst>
              <a:gd name="T0" fmla="*/ 66 w 373"/>
              <a:gd name="T1" fmla="*/ 66 h 373"/>
              <a:gd name="T2" fmla="*/ 306 w 373"/>
              <a:gd name="T3" fmla="*/ 66 h 373"/>
              <a:gd name="T4" fmla="*/ 306 w 373"/>
              <a:gd name="T5" fmla="*/ 306 h 373"/>
              <a:gd name="T6" fmla="*/ 66 w 373"/>
              <a:gd name="T7" fmla="*/ 306 h 373"/>
              <a:gd name="T8" fmla="*/ 66 w 373"/>
              <a:gd name="T9" fmla="*/ 66 h 373"/>
              <a:gd name="T10" fmla="*/ 93 w 373"/>
              <a:gd name="T11" fmla="*/ 93 h 373"/>
              <a:gd name="T12" fmla="*/ 93 w 373"/>
              <a:gd name="T13" fmla="*/ 279 h 373"/>
              <a:gd name="T14" fmla="*/ 279 w 373"/>
              <a:gd name="T15" fmla="*/ 279 h 373"/>
              <a:gd name="T16" fmla="*/ 279 w 373"/>
              <a:gd name="T17" fmla="*/ 93 h 373"/>
              <a:gd name="T18" fmla="*/ 93 w 373"/>
              <a:gd name="T19" fmla="*/ 9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3" h="373">
                <a:moveTo>
                  <a:pt x="66" y="66"/>
                </a:moveTo>
                <a:cubicBezTo>
                  <a:pt x="132" y="0"/>
                  <a:pt x="240" y="0"/>
                  <a:pt x="306" y="66"/>
                </a:cubicBezTo>
                <a:cubicBezTo>
                  <a:pt x="373" y="133"/>
                  <a:pt x="373" y="240"/>
                  <a:pt x="306" y="306"/>
                </a:cubicBezTo>
                <a:cubicBezTo>
                  <a:pt x="240" y="373"/>
                  <a:pt x="132" y="373"/>
                  <a:pt x="66" y="306"/>
                </a:cubicBezTo>
                <a:cubicBezTo>
                  <a:pt x="0" y="240"/>
                  <a:pt x="0" y="133"/>
                  <a:pt x="66" y="66"/>
                </a:cubicBezTo>
                <a:moveTo>
                  <a:pt x="93" y="93"/>
                </a:moveTo>
                <a:cubicBezTo>
                  <a:pt x="42" y="145"/>
                  <a:pt x="42" y="228"/>
                  <a:pt x="93" y="279"/>
                </a:cubicBezTo>
                <a:cubicBezTo>
                  <a:pt x="145" y="331"/>
                  <a:pt x="228" y="331"/>
                  <a:pt x="279" y="279"/>
                </a:cubicBezTo>
                <a:cubicBezTo>
                  <a:pt x="331" y="228"/>
                  <a:pt x="331" y="145"/>
                  <a:pt x="279" y="93"/>
                </a:cubicBezTo>
                <a:cubicBezTo>
                  <a:pt x="228" y="42"/>
                  <a:pt x="145" y="42"/>
                  <a:pt x="93" y="93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8367140" y="3481962"/>
            <a:ext cx="2633280" cy="2631743"/>
          </a:xfrm>
          <a:custGeom>
            <a:avLst/>
            <a:gdLst>
              <a:gd name="T0" fmla="*/ 34 w 191"/>
              <a:gd name="T1" fmla="*/ 34 h 191"/>
              <a:gd name="T2" fmla="*/ 157 w 191"/>
              <a:gd name="T3" fmla="*/ 34 h 191"/>
              <a:gd name="T4" fmla="*/ 157 w 191"/>
              <a:gd name="T5" fmla="*/ 157 h 191"/>
              <a:gd name="T6" fmla="*/ 34 w 191"/>
              <a:gd name="T7" fmla="*/ 157 h 191"/>
              <a:gd name="T8" fmla="*/ 34 w 191"/>
              <a:gd name="T9" fmla="*/ 34 h 191"/>
              <a:gd name="T10" fmla="*/ 61 w 191"/>
              <a:gd name="T11" fmla="*/ 61 h 191"/>
              <a:gd name="T12" fmla="*/ 61 w 191"/>
              <a:gd name="T13" fmla="*/ 130 h 191"/>
              <a:gd name="T14" fmla="*/ 130 w 191"/>
              <a:gd name="T15" fmla="*/ 130 h 191"/>
              <a:gd name="T16" fmla="*/ 130 w 191"/>
              <a:gd name="T17" fmla="*/ 61 h 191"/>
              <a:gd name="T18" fmla="*/ 61 w 191"/>
              <a:gd name="T19" fmla="*/ 6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191">
                <a:moveTo>
                  <a:pt x="34" y="34"/>
                </a:moveTo>
                <a:cubicBezTo>
                  <a:pt x="68" y="0"/>
                  <a:pt x="123" y="0"/>
                  <a:pt x="157" y="34"/>
                </a:cubicBezTo>
                <a:cubicBezTo>
                  <a:pt x="191" y="68"/>
                  <a:pt x="191" y="123"/>
                  <a:pt x="157" y="157"/>
                </a:cubicBezTo>
                <a:cubicBezTo>
                  <a:pt x="123" y="191"/>
                  <a:pt x="68" y="191"/>
                  <a:pt x="34" y="157"/>
                </a:cubicBezTo>
                <a:cubicBezTo>
                  <a:pt x="0" y="123"/>
                  <a:pt x="0" y="68"/>
                  <a:pt x="34" y="34"/>
                </a:cubicBezTo>
                <a:moveTo>
                  <a:pt x="61" y="61"/>
                </a:moveTo>
                <a:cubicBezTo>
                  <a:pt x="42" y="80"/>
                  <a:pt x="42" y="111"/>
                  <a:pt x="61" y="130"/>
                </a:cubicBezTo>
                <a:cubicBezTo>
                  <a:pt x="80" y="149"/>
                  <a:pt x="111" y="149"/>
                  <a:pt x="130" y="130"/>
                </a:cubicBezTo>
                <a:cubicBezTo>
                  <a:pt x="149" y="111"/>
                  <a:pt x="149" y="80"/>
                  <a:pt x="130" y="61"/>
                </a:cubicBezTo>
                <a:cubicBezTo>
                  <a:pt x="111" y="42"/>
                  <a:pt x="80" y="42"/>
                  <a:pt x="61" y="61"/>
                </a:cubicBezTo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3"/>
          <p:cNvSpPr>
            <a:spLocks noEditPoints="1"/>
          </p:cNvSpPr>
          <p:nvPr/>
        </p:nvSpPr>
        <p:spPr bwMode="auto">
          <a:xfrm>
            <a:off x="7114998" y="2309581"/>
            <a:ext cx="5139790" cy="5141129"/>
          </a:xfrm>
          <a:custGeom>
            <a:avLst/>
            <a:gdLst>
              <a:gd name="T0" fmla="*/ 66 w 373"/>
              <a:gd name="T1" fmla="*/ 66 h 373"/>
              <a:gd name="T2" fmla="*/ 306 w 373"/>
              <a:gd name="T3" fmla="*/ 66 h 373"/>
              <a:gd name="T4" fmla="*/ 306 w 373"/>
              <a:gd name="T5" fmla="*/ 306 h 373"/>
              <a:gd name="T6" fmla="*/ 66 w 373"/>
              <a:gd name="T7" fmla="*/ 306 h 373"/>
              <a:gd name="T8" fmla="*/ 66 w 373"/>
              <a:gd name="T9" fmla="*/ 66 h 373"/>
              <a:gd name="T10" fmla="*/ 93 w 373"/>
              <a:gd name="T11" fmla="*/ 93 h 373"/>
              <a:gd name="T12" fmla="*/ 93 w 373"/>
              <a:gd name="T13" fmla="*/ 279 h 373"/>
              <a:gd name="T14" fmla="*/ 279 w 373"/>
              <a:gd name="T15" fmla="*/ 279 h 373"/>
              <a:gd name="T16" fmla="*/ 279 w 373"/>
              <a:gd name="T17" fmla="*/ 93 h 373"/>
              <a:gd name="T18" fmla="*/ 93 w 373"/>
              <a:gd name="T19" fmla="*/ 9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3" h="373">
                <a:moveTo>
                  <a:pt x="66" y="66"/>
                </a:moveTo>
                <a:cubicBezTo>
                  <a:pt x="132" y="0"/>
                  <a:pt x="240" y="0"/>
                  <a:pt x="306" y="66"/>
                </a:cubicBezTo>
                <a:cubicBezTo>
                  <a:pt x="373" y="132"/>
                  <a:pt x="373" y="240"/>
                  <a:pt x="306" y="306"/>
                </a:cubicBezTo>
                <a:cubicBezTo>
                  <a:pt x="240" y="373"/>
                  <a:pt x="132" y="373"/>
                  <a:pt x="66" y="306"/>
                </a:cubicBezTo>
                <a:cubicBezTo>
                  <a:pt x="0" y="240"/>
                  <a:pt x="0" y="132"/>
                  <a:pt x="66" y="66"/>
                </a:cubicBezTo>
                <a:moveTo>
                  <a:pt x="93" y="93"/>
                </a:moveTo>
                <a:cubicBezTo>
                  <a:pt x="42" y="145"/>
                  <a:pt x="42" y="228"/>
                  <a:pt x="93" y="279"/>
                </a:cubicBezTo>
                <a:cubicBezTo>
                  <a:pt x="145" y="330"/>
                  <a:pt x="228" y="330"/>
                  <a:pt x="279" y="279"/>
                </a:cubicBezTo>
                <a:cubicBezTo>
                  <a:pt x="331" y="228"/>
                  <a:pt x="331" y="145"/>
                  <a:pt x="279" y="93"/>
                </a:cubicBezTo>
                <a:cubicBezTo>
                  <a:pt x="228" y="42"/>
                  <a:pt x="145" y="42"/>
                  <a:pt x="93" y="9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4"/>
          <p:cNvSpPr>
            <a:spLocks noEditPoints="1"/>
          </p:cNvSpPr>
          <p:nvPr/>
        </p:nvSpPr>
        <p:spPr bwMode="auto">
          <a:xfrm>
            <a:off x="8367140" y="3564274"/>
            <a:ext cx="2633280" cy="2618395"/>
          </a:xfrm>
          <a:custGeom>
            <a:avLst/>
            <a:gdLst>
              <a:gd name="T0" fmla="*/ 34 w 191"/>
              <a:gd name="T1" fmla="*/ 34 h 190"/>
              <a:gd name="T2" fmla="*/ 157 w 191"/>
              <a:gd name="T3" fmla="*/ 34 h 190"/>
              <a:gd name="T4" fmla="*/ 157 w 191"/>
              <a:gd name="T5" fmla="*/ 157 h 190"/>
              <a:gd name="T6" fmla="*/ 34 w 191"/>
              <a:gd name="T7" fmla="*/ 157 h 190"/>
              <a:gd name="T8" fmla="*/ 34 w 191"/>
              <a:gd name="T9" fmla="*/ 34 h 190"/>
              <a:gd name="T10" fmla="*/ 61 w 191"/>
              <a:gd name="T11" fmla="*/ 61 h 190"/>
              <a:gd name="T12" fmla="*/ 61 w 191"/>
              <a:gd name="T13" fmla="*/ 130 h 190"/>
              <a:gd name="T14" fmla="*/ 130 w 191"/>
              <a:gd name="T15" fmla="*/ 130 h 190"/>
              <a:gd name="T16" fmla="*/ 130 w 191"/>
              <a:gd name="T17" fmla="*/ 61 h 190"/>
              <a:gd name="T18" fmla="*/ 61 w 191"/>
              <a:gd name="T19" fmla="*/ 61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1" h="190">
                <a:moveTo>
                  <a:pt x="34" y="34"/>
                </a:moveTo>
                <a:cubicBezTo>
                  <a:pt x="68" y="0"/>
                  <a:pt x="123" y="0"/>
                  <a:pt x="157" y="34"/>
                </a:cubicBezTo>
                <a:cubicBezTo>
                  <a:pt x="191" y="68"/>
                  <a:pt x="191" y="123"/>
                  <a:pt x="157" y="157"/>
                </a:cubicBezTo>
                <a:cubicBezTo>
                  <a:pt x="123" y="190"/>
                  <a:pt x="68" y="190"/>
                  <a:pt x="34" y="157"/>
                </a:cubicBezTo>
                <a:cubicBezTo>
                  <a:pt x="0" y="123"/>
                  <a:pt x="0" y="68"/>
                  <a:pt x="34" y="34"/>
                </a:cubicBezTo>
                <a:moveTo>
                  <a:pt x="61" y="61"/>
                </a:moveTo>
                <a:cubicBezTo>
                  <a:pt x="42" y="80"/>
                  <a:pt x="42" y="111"/>
                  <a:pt x="61" y="130"/>
                </a:cubicBezTo>
                <a:cubicBezTo>
                  <a:pt x="80" y="148"/>
                  <a:pt x="111" y="148"/>
                  <a:pt x="130" y="130"/>
                </a:cubicBezTo>
                <a:cubicBezTo>
                  <a:pt x="149" y="111"/>
                  <a:pt x="149" y="80"/>
                  <a:pt x="130" y="61"/>
                </a:cubicBezTo>
                <a:cubicBezTo>
                  <a:pt x="111" y="42"/>
                  <a:pt x="80" y="42"/>
                  <a:pt x="61" y="6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"/>
          <p:cNvSpPr>
            <a:spLocks/>
          </p:cNvSpPr>
          <p:nvPr/>
        </p:nvSpPr>
        <p:spPr bwMode="auto">
          <a:xfrm>
            <a:off x="9347949" y="4514192"/>
            <a:ext cx="673889" cy="676289"/>
          </a:xfrm>
          <a:custGeom>
            <a:avLst/>
            <a:gdLst>
              <a:gd name="T0" fmla="*/ 8 w 49"/>
              <a:gd name="T1" fmla="*/ 9 h 49"/>
              <a:gd name="T2" fmla="*/ 8 w 49"/>
              <a:gd name="T3" fmla="*/ 41 h 49"/>
              <a:gd name="T4" fmla="*/ 40 w 49"/>
              <a:gd name="T5" fmla="*/ 41 h 49"/>
              <a:gd name="T6" fmla="*/ 40 w 49"/>
              <a:gd name="T7" fmla="*/ 9 h 49"/>
              <a:gd name="T8" fmla="*/ 8 w 49"/>
              <a:gd name="T9" fmla="*/ 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49">
                <a:moveTo>
                  <a:pt x="8" y="9"/>
                </a:moveTo>
                <a:cubicBezTo>
                  <a:pt x="0" y="18"/>
                  <a:pt x="0" y="32"/>
                  <a:pt x="8" y="41"/>
                </a:cubicBezTo>
                <a:cubicBezTo>
                  <a:pt x="17" y="49"/>
                  <a:pt x="31" y="49"/>
                  <a:pt x="40" y="41"/>
                </a:cubicBezTo>
                <a:cubicBezTo>
                  <a:pt x="49" y="32"/>
                  <a:pt x="49" y="18"/>
                  <a:pt x="40" y="9"/>
                </a:cubicBezTo>
                <a:cubicBezTo>
                  <a:pt x="31" y="0"/>
                  <a:pt x="17" y="0"/>
                  <a:pt x="8" y="9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8"/>
          <p:cNvSpPr>
            <a:spLocks/>
          </p:cNvSpPr>
          <p:nvPr/>
        </p:nvSpPr>
        <p:spPr bwMode="auto">
          <a:xfrm>
            <a:off x="9125544" y="4859011"/>
            <a:ext cx="524877" cy="522790"/>
          </a:xfrm>
          <a:custGeom>
            <a:avLst/>
            <a:gdLst>
              <a:gd name="T0" fmla="*/ 18 w 38"/>
              <a:gd name="T1" fmla="*/ 0 h 38"/>
              <a:gd name="T2" fmla="*/ 0 w 38"/>
              <a:gd name="T3" fmla="*/ 18 h 38"/>
              <a:gd name="T4" fmla="*/ 9 w 38"/>
              <a:gd name="T5" fmla="*/ 29 h 38"/>
              <a:gd name="T6" fmla="*/ 22 w 38"/>
              <a:gd name="T7" fmla="*/ 38 h 38"/>
              <a:gd name="T8" fmla="*/ 38 w 38"/>
              <a:gd name="T9" fmla="*/ 22 h 38"/>
              <a:gd name="T10" fmla="*/ 24 w 38"/>
              <a:gd name="T11" fmla="*/ 16 h 38"/>
              <a:gd name="T12" fmla="*/ 18 w 38"/>
              <a:gd name="T13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38">
                <a:moveTo>
                  <a:pt x="18" y="0"/>
                </a:moveTo>
                <a:cubicBezTo>
                  <a:pt x="0" y="18"/>
                  <a:pt x="0" y="18"/>
                  <a:pt x="0" y="18"/>
                </a:cubicBezTo>
                <a:cubicBezTo>
                  <a:pt x="3" y="22"/>
                  <a:pt x="5" y="26"/>
                  <a:pt x="9" y="29"/>
                </a:cubicBezTo>
                <a:cubicBezTo>
                  <a:pt x="13" y="33"/>
                  <a:pt x="17" y="36"/>
                  <a:pt x="22" y="38"/>
                </a:cubicBezTo>
                <a:cubicBezTo>
                  <a:pt x="38" y="22"/>
                  <a:pt x="38" y="22"/>
                  <a:pt x="38" y="22"/>
                </a:cubicBezTo>
                <a:cubicBezTo>
                  <a:pt x="33" y="21"/>
                  <a:pt x="28" y="19"/>
                  <a:pt x="24" y="16"/>
                </a:cubicBezTo>
                <a:cubicBezTo>
                  <a:pt x="20" y="11"/>
                  <a:pt x="18" y="6"/>
                  <a:pt x="18" y="0"/>
                </a:cubicBezTo>
              </a:path>
            </a:pathLst>
          </a:custGeom>
          <a:solidFill>
            <a:schemeClr val="accent2">
              <a:lumMod val="75000"/>
              <a:alpha val="29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9"/>
          <p:cNvSpPr>
            <a:spLocks/>
          </p:cNvSpPr>
          <p:nvPr/>
        </p:nvSpPr>
        <p:spPr bwMode="auto">
          <a:xfrm>
            <a:off x="9374638" y="4652120"/>
            <a:ext cx="522653" cy="509442"/>
          </a:xfrm>
          <a:custGeom>
            <a:avLst/>
            <a:gdLst>
              <a:gd name="T0" fmla="*/ 21 w 38"/>
              <a:gd name="T1" fmla="*/ 0 h 37"/>
              <a:gd name="T2" fmla="*/ 11 w 38"/>
              <a:gd name="T3" fmla="*/ 4 h 37"/>
              <a:gd name="T4" fmla="*/ 0 w 38"/>
              <a:gd name="T5" fmla="*/ 15 h 37"/>
              <a:gd name="T6" fmla="*/ 6 w 38"/>
              <a:gd name="T7" fmla="*/ 31 h 37"/>
              <a:gd name="T8" fmla="*/ 20 w 38"/>
              <a:gd name="T9" fmla="*/ 37 h 37"/>
              <a:gd name="T10" fmla="*/ 32 w 38"/>
              <a:gd name="T11" fmla="*/ 25 h 37"/>
              <a:gd name="T12" fmla="*/ 32 w 38"/>
              <a:gd name="T13" fmla="*/ 4 h 37"/>
              <a:gd name="T14" fmla="*/ 21 w 38"/>
              <a:gd name="T15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" h="37">
                <a:moveTo>
                  <a:pt x="21" y="0"/>
                </a:moveTo>
                <a:cubicBezTo>
                  <a:pt x="18" y="0"/>
                  <a:pt x="14" y="1"/>
                  <a:pt x="11" y="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21"/>
                  <a:pt x="2" y="26"/>
                  <a:pt x="6" y="31"/>
                </a:cubicBezTo>
                <a:cubicBezTo>
                  <a:pt x="10" y="34"/>
                  <a:pt x="15" y="36"/>
                  <a:pt x="20" y="37"/>
                </a:cubicBezTo>
                <a:cubicBezTo>
                  <a:pt x="32" y="25"/>
                  <a:pt x="32" y="25"/>
                  <a:pt x="32" y="25"/>
                </a:cubicBezTo>
                <a:cubicBezTo>
                  <a:pt x="38" y="19"/>
                  <a:pt x="38" y="10"/>
                  <a:pt x="32" y="4"/>
                </a:cubicBezTo>
                <a:cubicBezTo>
                  <a:pt x="29" y="1"/>
                  <a:pt x="25" y="0"/>
                  <a:pt x="21" y="0"/>
                </a:cubicBezTo>
              </a:path>
            </a:pathLst>
          </a:custGeom>
          <a:solidFill>
            <a:schemeClr val="accent2">
              <a:lumMod val="75000"/>
              <a:alpha val="29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1"/>
          <p:cNvSpPr>
            <a:spLocks/>
          </p:cNvSpPr>
          <p:nvPr/>
        </p:nvSpPr>
        <p:spPr bwMode="auto">
          <a:xfrm>
            <a:off x="8698525" y="5161562"/>
            <a:ext cx="649424" cy="662941"/>
          </a:xfrm>
          <a:custGeom>
            <a:avLst/>
            <a:gdLst>
              <a:gd name="T0" fmla="*/ 27 w 47"/>
              <a:gd name="T1" fmla="*/ 0 h 48"/>
              <a:gd name="T2" fmla="*/ 0 w 47"/>
              <a:gd name="T3" fmla="*/ 27 h 48"/>
              <a:gd name="T4" fmla="*/ 8 w 47"/>
              <a:gd name="T5" fmla="*/ 37 h 48"/>
              <a:gd name="T6" fmla="*/ 21 w 47"/>
              <a:gd name="T7" fmla="*/ 48 h 48"/>
              <a:gd name="T8" fmla="*/ 47 w 47"/>
              <a:gd name="T9" fmla="*/ 21 h 48"/>
              <a:gd name="T10" fmla="*/ 37 w 47"/>
              <a:gd name="T11" fmla="*/ 14 h 48"/>
              <a:gd name="T12" fmla="*/ 27 w 47"/>
              <a:gd name="T13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8">
                <a:moveTo>
                  <a:pt x="27" y="0"/>
                </a:moveTo>
                <a:cubicBezTo>
                  <a:pt x="0" y="27"/>
                  <a:pt x="0" y="27"/>
                  <a:pt x="0" y="27"/>
                </a:cubicBezTo>
                <a:cubicBezTo>
                  <a:pt x="2" y="31"/>
                  <a:pt x="5" y="34"/>
                  <a:pt x="8" y="37"/>
                </a:cubicBezTo>
                <a:cubicBezTo>
                  <a:pt x="12" y="41"/>
                  <a:pt x="17" y="45"/>
                  <a:pt x="21" y="48"/>
                </a:cubicBezTo>
                <a:cubicBezTo>
                  <a:pt x="47" y="21"/>
                  <a:pt x="47" y="21"/>
                  <a:pt x="47" y="21"/>
                </a:cubicBezTo>
                <a:cubicBezTo>
                  <a:pt x="44" y="19"/>
                  <a:pt x="40" y="17"/>
                  <a:pt x="37" y="14"/>
                </a:cubicBezTo>
                <a:cubicBezTo>
                  <a:pt x="33" y="9"/>
                  <a:pt x="30" y="5"/>
                  <a:pt x="27" y="0"/>
                </a:cubicBezTo>
              </a:path>
            </a:pathLst>
          </a:custGeom>
          <a:solidFill>
            <a:schemeClr val="accent2">
              <a:lumMod val="75000"/>
              <a:alpha val="29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2"/>
          <p:cNvSpPr>
            <a:spLocks noEditPoints="1"/>
          </p:cNvSpPr>
          <p:nvPr/>
        </p:nvSpPr>
        <p:spPr bwMode="auto">
          <a:xfrm>
            <a:off x="8284851" y="5561996"/>
            <a:ext cx="676113" cy="676289"/>
          </a:xfrm>
          <a:custGeom>
            <a:avLst/>
            <a:gdLst>
              <a:gd name="T0" fmla="*/ 0 w 49"/>
              <a:gd name="T1" fmla="*/ 28 h 49"/>
              <a:gd name="T2" fmla="*/ 0 w 49"/>
              <a:gd name="T3" fmla="*/ 28 h 49"/>
              <a:gd name="T4" fmla="*/ 8 w 49"/>
              <a:gd name="T5" fmla="*/ 37 h 49"/>
              <a:gd name="T6" fmla="*/ 21 w 49"/>
              <a:gd name="T7" fmla="*/ 49 h 49"/>
              <a:gd name="T8" fmla="*/ 21 w 49"/>
              <a:gd name="T9" fmla="*/ 48 h 49"/>
              <a:gd name="T10" fmla="*/ 9 w 49"/>
              <a:gd name="T11" fmla="*/ 37 h 49"/>
              <a:gd name="T12" fmla="*/ 0 w 49"/>
              <a:gd name="T13" fmla="*/ 28 h 49"/>
              <a:gd name="T14" fmla="*/ 28 w 49"/>
              <a:gd name="T15" fmla="*/ 0 h 49"/>
              <a:gd name="T16" fmla="*/ 2 w 49"/>
              <a:gd name="T17" fmla="*/ 26 h 49"/>
              <a:gd name="T18" fmla="*/ 11 w 49"/>
              <a:gd name="T19" fmla="*/ 35 h 49"/>
              <a:gd name="T20" fmla="*/ 23 w 49"/>
              <a:gd name="T21" fmla="*/ 46 h 49"/>
              <a:gd name="T22" fmla="*/ 49 w 49"/>
              <a:gd name="T23" fmla="*/ 21 h 49"/>
              <a:gd name="T24" fmla="*/ 36 w 49"/>
              <a:gd name="T25" fmla="*/ 10 h 49"/>
              <a:gd name="T26" fmla="*/ 28 w 49"/>
              <a:gd name="T27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" h="49">
                <a:moveTo>
                  <a:pt x="0" y="28"/>
                </a:moveTo>
                <a:cubicBezTo>
                  <a:pt x="0" y="28"/>
                  <a:pt x="0" y="28"/>
                  <a:pt x="0" y="28"/>
                </a:cubicBezTo>
                <a:cubicBezTo>
                  <a:pt x="3" y="31"/>
                  <a:pt x="5" y="34"/>
                  <a:pt x="8" y="37"/>
                </a:cubicBezTo>
                <a:cubicBezTo>
                  <a:pt x="12" y="41"/>
                  <a:pt x="17" y="45"/>
                  <a:pt x="21" y="49"/>
                </a:cubicBezTo>
                <a:cubicBezTo>
                  <a:pt x="21" y="48"/>
                  <a:pt x="21" y="48"/>
                  <a:pt x="21" y="48"/>
                </a:cubicBezTo>
                <a:cubicBezTo>
                  <a:pt x="17" y="45"/>
                  <a:pt x="13" y="41"/>
                  <a:pt x="9" y="37"/>
                </a:cubicBezTo>
                <a:cubicBezTo>
                  <a:pt x="6" y="34"/>
                  <a:pt x="3" y="31"/>
                  <a:pt x="0" y="28"/>
                </a:cubicBezTo>
                <a:moveTo>
                  <a:pt x="28" y="0"/>
                </a:moveTo>
                <a:cubicBezTo>
                  <a:pt x="2" y="26"/>
                  <a:pt x="2" y="26"/>
                  <a:pt x="2" y="26"/>
                </a:cubicBezTo>
                <a:cubicBezTo>
                  <a:pt x="5" y="29"/>
                  <a:pt x="8" y="32"/>
                  <a:pt x="11" y="35"/>
                </a:cubicBezTo>
                <a:cubicBezTo>
                  <a:pt x="15" y="39"/>
                  <a:pt x="19" y="43"/>
                  <a:pt x="23" y="46"/>
                </a:cubicBezTo>
                <a:cubicBezTo>
                  <a:pt x="49" y="21"/>
                  <a:pt x="49" y="21"/>
                  <a:pt x="49" y="21"/>
                </a:cubicBezTo>
                <a:cubicBezTo>
                  <a:pt x="44" y="18"/>
                  <a:pt x="40" y="14"/>
                  <a:pt x="36" y="10"/>
                </a:cubicBezTo>
                <a:cubicBezTo>
                  <a:pt x="33" y="7"/>
                  <a:pt x="30" y="4"/>
                  <a:pt x="28" y="0"/>
                </a:cubicBezTo>
              </a:path>
            </a:pathLst>
          </a:custGeom>
          <a:solidFill>
            <a:schemeClr val="accent2">
              <a:lumMod val="75000"/>
              <a:alpha val="29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4"/>
          <p:cNvSpPr>
            <a:spLocks/>
          </p:cNvSpPr>
          <p:nvPr/>
        </p:nvSpPr>
        <p:spPr bwMode="auto">
          <a:xfrm>
            <a:off x="7913433" y="5989125"/>
            <a:ext cx="620512" cy="620674"/>
          </a:xfrm>
          <a:custGeom>
            <a:avLst/>
            <a:gdLst>
              <a:gd name="T0" fmla="*/ 24 w 45"/>
              <a:gd name="T1" fmla="*/ 0 h 45"/>
              <a:gd name="T2" fmla="*/ 0 w 45"/>
              <a:gd name="T3" fmla="*/ 25 h 45"/>
              <a:gd name="T4" fmla="*/ 8 w 45"/>
              <a:gd name="T5" fmla="*/ 34 h 45"/>
              <a:gd name="T6" fmla="*/ 21 w 45"/>
              <a:gd name="T7" fmla="*/ 45 h 45"/>
              <a:gd name="T8" fmla="*/ 45 w 45"/>
              <a:gd name="T9" fmla="*/ 21 h 45"/>
              <a:gd name="T10" fmla="*/ 35 w 45"/>
              <a:gd name="T11" fmla="*/ 12 h 45"/>
              <a:gd name="T12" fmla="*/ 24 w 45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" h="45">
                <a:moveTo>
                  <a:pt x="24" y="0"/>
                </a:moveTo>
                <a:cubicBezTo>
                  <a:pt x="0" y="25"/>
                  <a:pt x="0" y="25"/>
                  <a:pt x="0" y="25"/>
                </a:cubicBezTo>
                <a:cubicBezTo>
                  <a:pt x="2" y="28"/>
                  <a:pt x="5" y="31"/>
                  <a:pt x="8" y="34"/>
                </a:cubicBezTo>
                <a:cubicBezTo>
                  <a:pt x="12" y="38"/>
                  <a:pt x="16" y="42"/>
                  <a:pt x="21" y="45"/>
                </a:cubicBezTo>
                <a:cubicBezTo>
                  <a:pt x="45" y="21"/>
                  <a:pt x="45" y="21"/>
                  <a:pt x="45" y="21"/>
                </a:cubicBezTo>
                <a:cubicBezTo>
                  <a:pt x="42" y="18"/>
                  <a:pt x="38" y="15"/>
                  <a:pt x="35" y="12"/>
                </a:cubicBezTo>
                <a:cubicBezTo>
                  <a:pt x="31" y="8"/>
                  <a:pt x="28" y="4"/>
                  <a:pt x="24" y="0"/>
                </a:cubicBezTo>
              </a:path>
            </a:pathLst>
          </a:custGeom>
          <a:solidFill>
            <a:schemeClr val="accent2">
              <a:lumMod val="75000"/>
              <a:alpha val="29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5"/>
          <p:cNvSpPr>
            <a:spLocks/>
          </p:cNvSpPr>
          <p:nvPr/>
        </p:nvSpPr>
        <p:spPr bwMode="auto">
          <a:xfrm>
            <a:off x="7457503" y="6360638"/>
            <a:ext cx="705026" cy="702984"/>
          </a:xfrm>
          <a:custGeom>
            <a:avLst/>
            <a:gdLst>
              <a:gd name="T0" fmla="*/ 30 w 51"/>
              <a:gd name="T1" fmla="*/ 0 h 51"/>
              <a:gd name="T2" fmla="*/ 0 w 51"/>
              <a:gd name="T3" fmla="*/ 30 h 51"/>
              <a:gd name="T4" fmla="*/ 12 w 51"/>
              <a:gd name="T5" fmla="*/ 42 h 51"/>
              <a:gd name="T6" fmla="*/ 21 w 51"/>
              <a:gd name="T7" fmla="*/ 51 h 51"/>
              <a:gd name="T8" fmla="*/ 51 w 51"/>
              <a:gd name="T9" fmla="*/ 21 h 51"/>
              <a:gd name="T10" fmla="*/ 41 w 51"/>
              <a:gd name="T11" fmla="*/ 12 h 51"/>
              <a:gd name="T12" fmla="*/ 41 w 51"/>
              <a:gd name="T13" fmla="*/ 12 h 51"/>
              <a:gd name="T14" fmla="*/ 41 w 51"/>
              <a:gd name="T15" fmla="*/ 12 h 51"/>
              <a:gd name="T16" fmla="*/ 41 w 51"/>
              <a:gd name="T17" fmla="*/ 12 h 51"/>
              <a:gd name="T18" fmla="*/ 40 w 51"/>
              <a:gd name="T19" fmla="*/ 12 h 51"/>
              <a:gd name="T20" fmla="*/ 40 w 51"/>
              <a:gd name="T21" fmla="*/ 12 h 51"/>
              <a:gd name="T22" fmla="*/ 40 w 51"/>
              <a:gd name="T23" fmla="*/ 11 h 51"/>
              <a:gd name="T24" fmla="*/ 40 w 51"/>
              <a:gd name="T25" fmla="*/ 11 h 51"/>
              <a:gd name="T26" fmla="*/ 40 w 51"/>
              <a:gd name="T27" fmla="*/ 11 h 51"/>
              <a:gd name="T28" fmla="*/ 40 w 51"/>
              <a:gd name="T29" fmla="*/ 11 h 51"/>
              <a:gd name="T30" fmla="*/ 40 w 51"/>
              <a:gd name="T31" fmla="*/ 11 h 51"/>
              <a:gd name="T32" fmla="*/ 40 w 51"/>
              <a:gd name="T33" fmla="*/ 11 h 51"/>
              <a:gd name="T34" fmla="*/ 40 w 51"/>
              <a:gd name="T35" fmla="*/ 11 h 51"/>
              <a:gd name="T36" fmla="*/ 40 w 51"/>
              <a:gd name="T37" fmla="*/ 11 h 51"/>
              <a:gd name="T38" fmla="*/ 40 w 51"/>
              <a:gd name="T39" fmla="*/ 11 h 51"/>
              <a:gd name="T40" fmla="*/ 40 w 51"/>
              <a:gd name="T41" fmla="*/ 11 h 51"/>
              <a:gd name="T42" fmla="*/ 39 w 51"/>
              <a:gd name="T43" fmla="*/ 10 h 51"/>
              <a:gd name="T44" fmla="*/ 39 w 51"/>
              <a:gd name="T45" fmla="*/ 10 h 51"/>
              <a:gd name="T46" fmla="*/ 39 w 51"/>
              <a:gd name="T47" fmla="*/ 10 h 51"/>
              <a:gd name="T48" fmla="*/ 39 w 51"/>
              <a:gd name="T49" fmla="*/ 10 h 51"/>
              <a:gd name="T50" fmla="*/ 39 w 51"/>
              <a:gd name="T51" fmla="*/ 10 h 51"/>
              <a:gd name="T52" fmla="*/ 39 w 51"/>
              <a:gd name="T53" fmla="*/ 10 h 51"/>
              <a:gd name="T54" fmla="*/ 39 w 51"/>
              <a:gd name="T55" fmla="*/ 10 h 51"/>
              <a:gd name="T56" fmla="*/ 39 w 51"/>
              <a:gd name="T57" fmla="*/ 10 h 51"/>
              <a:gd name="T58" fmla="*/ 39 w 51"/>
              <a:gd name="T59" fmla="*/ 10 h 51"/>
              <a:gd name="T60" fmla="*/ 39 w 51"/>
              <a:gd name="T61" fmla="*/ 10 h 51"/>
              <a:gd name="T62" fmla="*/ 38 w 51"/>
              <a:gd name="T63" fmla="*/ 9 h 51"/>
              <a:gd name="T64" fmla="*/ 38 w 51"/>
              <a:gd name="T65" fmla="*/ 9 h 51"/>
              <a:gd name="T66" fmla="*/ 38 w 51"/>
              <a:gd name="T67" fmla="*/ 9 h 51"/>
              <a:gd name="T68" fmla="*/ 38 w 51"/>
              <a:gd name="T69" fmla="*/ 9 h 51"/>
              <a:gd name="T70" fmla="*/ 38 w 51"/>
              <a:gd name="T71" fmla="*/ 9 h 51"/>
              <a:gd name="T72" fmla="*/ 38 w 51"/>
              <a:gd name="T73" fmla="*/ 9 h 51"/>
              <a:gd name="T74" fmla="*/ 38 w 51"/>
              <a:gd name="T75" fmla="*/ 9 h 51"/>
              <a:gd name="T76" fmla="*/ 38 w 51"/>
              <a:gd name="T77" fmla="*/ 9 h 51"/>
              <a:gd name="T78" fmla="*/ 38 w 51"/>
              <a:gd name="T79" fmla="*/ 9 h 51"/>
              <a:gd name="T80" fmla="*/ 38 w 51"/>
              <a:gd name="T81" fmla="*/ 9 h 51"/>
              <a:gd name="T82" fmla="*/ 38 w 51"/>
              <a:gd name="T83" fmla="*/ 8 h 51"/>
              <a:gd name="T84" fmla="*/ 37 w 51"/>
              <a:gd name="T85" fmla="*/ 8 h 51"/>
              <a:gd name="T86" fmla="*/ 37 w 51"/>
              <a:gd name="T87" fmla="*/ 8 h 51"/>
              <a:gd name="T88" fmla="*/ 37 w 51"/>
              <a:gd name="T89" fmla="*/ 8 h 51"/>
              <a:gd name="T90" fmla="*/ 37 w 51"/>
              <a:gd name="T91" fmla="*/ 8 h 51"/>
              <a:gd name="T92" fmla="*/ 30 w 51"/>
              <a:gd name="T93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" h="51">
                <a:moveTo>
                  <a:pt x="30" y="0"/>
                </a:moveTo>
                <a:cubicBezTo>
                  <a:pt x="0" y="30"/>
                  <a:pt x="0" y="30"/>
                  <a:pt x="0" y="30"/>
                </a:cubicBezTo>
                <a:cubicBezTo>
                  <a:pt x="4" y="34"/>
                  <a:pt x="8" y="38"/>
                  <a:pt x="12" y="42"/>
                </a:cubicBezTo>
                <a:cubicBezTo>
                  <a:pt x="15" y="45"/>
                  <a:pt x="18" y="48"/>
                  <a:pt x="21" y="51"/>
                </a:cubicBezTo>
                <a:cubicBezTo>
                  <a:pt x="51" y="21"/>
                  <a:pt x="51" y="21"/>
                  <a:pt x="51" y="21"/>
                </a:cubicBezTo>
                <a:cubicBezTo>
                  <a:pt x="47" y="18"/>
                  <a:pt x="44" y="15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9"/>
                  <a:pt x="38" y="9"/>
                  <a:pt x="38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5" y="5"/>
                  <a:pt x="32" y="3"/>
                  <a:pt x="30" y="0"/>
                </a:cubicBezTo>
              </a:path>
            </a:pathLst>
          </a:custGeom>
          <a:solidFill>
            <a:schemeClr val="accent2">
              <a:lumMod val="75000"/>
              <a:alpha val="29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6"/>
          <p:cNvSpPr>
            <a:spLocks noEditPoints="1"/>
          </p:cNvSpPr>
          <p:nvPr/>
        </p:nvSpPr>
        <p:spPr bwMode="auto">
          <a:xfrm>
            <a:off x="7871177" y="6360638"/>
            <a:ext cx="291352" cy="289202"/>
          </a:xfrm>
          <a:custGeom>
            <a:avLst/>
            <a:gdLst>
              <a:gd name="T0" fmla="*/ 11 w 21"/>
              <a:gd name="T1" fmla="*/ 12 h 21"/>
              <a:gd name="T2" fmla="*/ 21 w 21"/>
              <a:gd name="T3" fmla="*/ 21 h 21"/>
              <a:gd name="T4" fmla="*/ 11 w 21"/>
              <a:gd name="T5" fmla="*/ 12 h 21"/>
              <a:gd name="T6" fmla="*/ 11 w 21"/>
              <a:gd name="T7" fmla="*/ 12 h 21"/>
              <a:gd name="T8" fmla="*/ 10 w 21"/>
              <a:gd name="T9" fmla="*/ 12 h 21"/>
              <a:gd name="T10" fmla="*/ 10 w 21"/>
              <a:gd name="T11" fmla="*/ 12 h 21"/>
              <a:gd name="T12" fmla="*/ 10 w 21"/>
              <a:gd name="T13" fmla="*/ 11 h 21"/>
              <a:gd name="T14" fmla="*/ 10 w 21"/>
              <a:gd name="T15" fmla="*/ 11 h 21"/>
              <a:gd name="T16" fmla="*/ 10 w 21"/>
              <a:gd name="T17" fmla="*/ 11 h 21"/>
              <a:gd name="T18" fmla="*/ 10 w 21"/>
              <a:gd name="T19" fmla="*/ 11 h 21"/>
              <a:gd name="T20" fmla="*/ 10 w 21"/>
              <a:gd name="T21" fmla="*/ 11 h 21"/>
              <a:gd name="T22" fmla="*/ 10 w 21"/>
              <a:gd name="T23" fmla="*/ 11 h 21"/>
              <a:gd name="T24" fmla="*/ 10 w 21"/>
              <a:gd name="T25" fmla="*/ 11 h 21"/>
              <a:gd name="T26" fmla="*/ 9 w 21"/>
              <a:gd name="T27" fmla="*/ 10 h 21"/>
              <a:gd name="T28" fmla="*/ 9 w 21"/>
              <a:gd name="T29" fmla="*/ 10 h 21"/>
              <a:gd name="T30" fmla="*/ 9 w 21"/>
              <a:gd name="T31" fmla="*/ 10 h 21"/>
              <a:gd name="T32" fmla="*/ 9 w 21"/>
              <a:gd name="T33" fmla="*/ 10 h 21"/>
              <a:gd name="T34" fmla="*/ 9 w 21"/>
              <a:gd name="T35" fmla="*/ 10 h 21"/>
              <a:gd name="T36" fmla="*/ 9 w 21"/>
              <a:gd name="T37" fmla="*/ 10 h 21"/>
              <a:gd name="T38" fmla="*/ 9 w 21"/>
              <a:gd name="T39" fmla="*/ 10 h 21"/>
              <a:gd name="T40" fmla="*/ 9 w 21"/>
              <a:gd name="T41" fmla="*/ 10 h 21"/>
              <a:gd name="T42" fmla="*/ 8 w 21"/>
              <a:gd name="T43" fmla="*/ 9 h 21"/>
              <a:gd name="T44" fmla="*/ 8 w 21"/>
              <a:gd name="T45" fmla="*/ 9 h 21"/>
              <a:gd name="T46" fmla="*/ 8 w 21"/>
              <a:gd name="T47" fmla="*/ 9 h 21"/>
              <a:gd name="T48" fmla="*/ 8 w 21"/>
              <a:gd name="T49" fmla="*/ 9 h 21"/>
              <a:gd name="T50" fmla="*/ 8 w 21"/>
              <a:gd name="T51" fmla="*/ 9 h 21"/>
              <a:gd name="T52" fmla="*/ 8 w 21"/>
              <a:gd name="T53" fmla="*/ 9 h 21"/>
              <a:gd name="T54" fmla="*/ 8 w 21"/>
              <a:gd name="T55" fmla="*/ 9 h 21"/>
              <a:gd name="T56" fmla="*/ 7 w 21"/>
              <a:gd name="T57" fmla="*/ 8 h 21"/>
              <a:gd name="T58" fmla="*/ 7 w 21"/>
              <a:gd name="T59" fmla="*/ 8 h 21"/>
              <a:gd name="T60" fmla="*/ 7 w 21"/>
              <a:gd name="T61" fmla="*/ 8 h 21"/>
              <a:gd name="T62" fmla="*/ 0 w 21"/>
              <a:gd name="T63" fmla="*/ 0 h 21"/>
              <a:gd name="T64" fmla="*/ 7 w 21"/>
              <a:gd name="T65" fmla="*/ 8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" h="21"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4" y="15"/>
                  <a:pt x="17" y="18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7" y="18"/>
                  <a:pt x="14" y="15"/>
                  <a:pt x="11" y="12"/>
                </a:cubicBezTo>
                <a:cubicBezTo>
                  <a:pt x="11" y="12"/>
                  <a:pt x="11" y="12"/>
                  <a:pt x="11" y="12"/>
                </a:cubicBezTo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1" y="12"/>
                  <a:pt x="11" y="12"/>
                  <a:pt x="11" y="12"/>
                </a:cubicBezTo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moveTo>
                  <a:pt x="10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1"/>
                  <a:pt x="10" y="11"/>
                </a:cubicBezTo>
                <a:moveTo>
                  <a:pt x="10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1"/>
                  <a:pt x="10" y="11"/>
                </a:cubicBezTo>
                <a:moveTo>
                  <a:pt x="10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1"/>
                  <a:pt x="10" y="11"/>
                </a:cubicBezTo>
                <a:moveTo>
                  <a:pt x="10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1"/>
                  <a:pt x="10" y="11"/>
                </a:cubicBezTo>
                <a:moveTo>
                  <a:pt x="10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1"/>
                  <a:pt x="10" y="11"/>
                </a:cubicBezTo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moveTo>
                  <a:pt x="7" y="8"/>
                </a:moveTo>
                <a:cubicBezTo>
                  <a:pt x="7" y="8"/>
                  <a:pt x="7" y="8"/>
                  <a:pt x="8" y="8"/>
                </a:cubicBezTo>
                <a:cubicBezTo>
                  <a:pt x="7" y="8"/>
                  <a:pt x="7" y="8"/>
                  <a:pt x="7" y="8"/>
                </a:cubicBezTo>
                <a:moveTo>
                  <a:pt x="7" y="8"/>
                </a:moveTo>
                <a:cubicBezTo>
                  <a:pt x="7" y="8"/>
                  <a:pt x="7" y="8"/>
                  <a:pt x="7" y="8"/>
                </a:cubicBezTo>
                <a:cubicBezTo>
                  <a:pt x="7" y="8"/>
                  <a:pt x="7" y="8"/>
                  <a:pt x="7" y="8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" y="3"/>
                  <a:pt x="5" y="5"/>
                  <a:pt x="7" y="8"/>
                </a:cubicBezTo>
                <a:cubicBezTo>
                  <a:pt x="5" y="5"/>
                  <a:pt x="2" y="3"/>
                  <a:pt x="0" y="0"/>
                </a:cubicBezTo>
              </a:path>
            </a:pathLst>
          </a:cu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30"/>
          <p:cNvSpPr>
            <a:spLocks noEditPoints="1"/>
          </p:cNvSpPr>
          <p:nvPr/>
        </p:nvSpPr>
        <p:spPr bwMode="auto">
          <a:xfrm>
            <a:off x="7335179" y="4845664"/>
            <a:ext cx="4686083" cy="2315845"/>
          </a:xfrm>
          <a:custGeom>
            <a:avLst/>
            <a:gdLst>
              <a:gd name="T0" fmla="*/ 340 w 340"/>
              <a:gd name="T1" fmla="*/ 5 h 168"/>
              <a:gd name="T2" fmla="*/ 290 w 340"/>
              <a:gd name="T3" fmla="*/ 117 h 168"/>
              <a:gd name="T4" fmla="*/ 170 w 340"/>
              <a:gd name="T5" fmla="*/ 167 h 168"/>
              <a:gd name="T6" fmla="*/ 63 w 340"/>
              <a:gd name="T7" fmla="*/ 128 h 168"/>
              <a:gd name="T8" fmla="*/ 62 w 340"/>
              <a:gd name="T9" fmla="*/ 129 h 168"/>
              <a:gd name="T10" fmla="*/ 170 w 340"/>
              <a:gd name="T11" fmla="*/ 168 h 168"/>
              <a:gd name="T12" fmla="*/ 290 w 340"/>
              <a:gd name="T13" fmla="*/ 118 h 168"/>
              <a:gd name="T14" fmla="*/ 340 w 340"/>
              <a:gd name="T15" fmla="*/ 5 h 168"/>
              <a:gd name="T16" fmla="*/ 1 w 340"/>
              <a:gd name="T17" fmla="*/ 5 h 168"/>
              <a:gd name="T18" fmla="*/ 41 w 340"/>
              <a:gd name="T19" fmla="*/ 108 h 168"/>
              <a:gd name="T20" fmla="*/ 42 w 340"/>
              <a:gd name="T21" fmla="*/ 108 h 168"/>
              <a:gd name="T22" fmla="*/ 1 w 340"/>
              <a:gd name="T23" fmla="*/ 5 h 168"/>
              <a:gd name="T24" fmla="*/ 340 w 340"/>
              <a:gd name="T25" fmla="*/ 0 h 168"/>
              <a:gd name="T26" fmla="*/ 340 w 340"/>
              <a:gd name="T27" fmla="*/ 2 h 168"/>
              <a:gd name="T28" fmla="*/ 314 w 340"/>
              <a:gd name="T29" fmla="*/ 92 h 168"/>
              <a:gd name="T30" fmla="*/ 314 w 340"/>
              <a:gd name="T31" fmla="*/ 92 h 168"/>
              <a:gd name="T32" fmla="*/ 340 w 340"/>
              <a:gd name="T33" fmla="*/ 0 h 168"/>
              <a:gd name="T34" fmla="*/ 1 w 340"/>
              <a:gd name="T35" fmla="*/ 0 h 168"/>
              <a:gd name="T36" fmla="*/ 26 w 340"/>
              <a:gd name="T37" fmla="*/ 92 h 168"/>
              <a:gd name="T38" fmla="*/ 26 w 340"/>
              <a:gd name="T39" fmla="*/ 92 h 168"/>
              <a:gd name="T40" fmla="*/ 1 w 340"/>
              <a:gd name="T41" fmla="*/ 1 h 168"/>
              <a:gd name="T42" fmla="*/ 1 w 340"/>
              <a:gd name="T4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0" h="168">
                <a:moveTo>
                  <a:pt x="340" y="5"/>
                </a:moveTo>
                <a:cubicBezTo>
                  <a:pt x="338" y="47"/>
                  <a:pt x="320" y="87"/>
                  <a:pt x="290" y="117"/>
                </a:cubicBezTo>
                <a:cubicBezTo>
                  <a:pt x="258" y="149"/>
                  <a:pt x="216" y="167"/>
                  <a:pt x="170" y="167"/>
                </a:cubicBezTo>
                <a:cubicBezTo>
                  <a:pt x="131" y="167"/>
                  <a:pt x="93" y="153"/>
                  <a:pt x="63" y="128"/>
                </a:cubicBezTo>
                <a:cubicBezTo>
                  <a:pt x="62" y="129"/>
                  <a:pt x="62" y="129"/>
                  <a:pt x="62" y="129"/>
                </a:cubicBezTo>
                <a:cubicBezTo>
                  <a:pt x="93" y="155"/>
                  <a:pt x="132" y="168"/>
                  <a:pt x="170" y="168"/>
                </a:cubicBezTo>
                <a:cubicBezTo>
                  <a:pt x="214" y="168"/>
                  <a:pt x="257" y="152"/>
                  <a:pt x="290" y="118"/>
                </a:cubicBezTo>
                <a:cubicBezTo>
                  <a:pt x="322" y="87"/>
                  <a:pt x="338" y="46"/>
                  <a:pt x="340" y="5"/>
                </a:cubicBezTo>
                <a:moveTo>
                  <a:pt x="1" y="5"/>
                </a:moveTo>
                <a:cubicBezTo>
                  <a:pt x="2" y="42"/>
                  <a:pt x="15" y="78"/>
                  <a:pt x="41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17" y="79"/>
                  <a:pt x="2" y="43"/>
                  <a:pt x="1" y="5"/>
                </a:cubicBezTo>
                <a:moveTo>
                  <a:pt x="340" y="0"/>
                </a:moveTo>
                <a:cubicBezTo>
                  <a:pt x="340" y="1"/>
                  <a:pt x="340" y="1"/>
                  <a:pt x="340" y="2"/>
                </a:cubicBezTo>
                <a:cubicBezTo>
                  <a:pt x="340" y="33"/>
                  <a:pt x="332" y="65"/>
                  <a:pt x="314" y="92"/>
                </a:cubicBezTo>
                <a:cubicBezTo>
                  <a:pt x="314" y="92"/>
                  <a:pt x="314" y="92"/>
                  <a:pt x="314" y="92"/>
                </a:cubicBezTo>
                <a:cubicBezTo>
                  <a:pt x="332" y="64"/>
                  <a:pt x="340" y="32"/>
                  <a:pt x="340" y="0"/>
                </a:cubicBezTo>
                <a:moveTo>
                  <a:pt x="1" y="0"/>
                </a:moveTo>
                <a:cubicBezTo>
                  <a:pt x="0" y="32"/>
                  <a:pt x="9" y="64"/>
                  <a:pt x="26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9" y="64"/>
                  <a:pt x="0" y="33"/>
                  <a:pt x="1" y="1"/>
                </a:cubicBezTo>
                <a:cubicBezTo>
                  <a:pt x="1" y="1"/>
                  <a:pt x="1" y="1"/>
                  <a:pt x="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32"/>
          <p:cNvSpPr>
            <a:spLocks/>
          </p:cNvSpPr>
          <p:nvPr/>
        </p:nvSpPr>
        <p:spPr bwMode="auto">
          <a:xfrm>
            <a:off x="7900089" y="6333943"/>
            <a:ext cx="302471" cy="289202"/>
          </a:xfrm>
          <a:custGeom>
            <a:avLst/>
            <a:gdLst>
              <a:gd name="T0" fmla="*/ 1 w 22"/>
              <a:gd name="T1" fmla="*/ 0 h 21"/>
              <a:gd name="T2" fmla="*/ 0 w 22"/>
              <a:gd name="T3" fmla="*/ 0 h 21"/>
              <a:gd name="T4" fmla="*/ 9 w 22"/>
              <a:gd name="T5" fmla="*/ 10 h 21"/>
              <a:gd name="T6" fmla="*/ 21 w 22"/>
              <a:gd name="T7" fmla="*/ 21 h 21"/>
              <a:gd name="T8" fmla="*/ 22 w 22"/>
              <a:gd name="T9" fmla="*/ 20 h 21"/>
              <a:gd name="T10" fmla="*/ 9 w 22"/>
              <a:gd name="T11" fmla="*/ 9 h 21"/>
              <a:gd name="T12" fmla="*/ 1 w 22"/>
              <a:gd name="T13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21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3" y="4"/>
                  <a:pt x="6" y="7"/>
                  <a:pt x="9" y="10"/>
                </a:cubicBezTo>
                <a:cubicBezTo>
                  <a:pt x="13" y="14"/>
                  <a:pt x="17" y="18"/>
                  <a:pt x="21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17" y="17"/>
                  <a:pt x="13" y="13"/>
                  <a:pt x="9" y="9"/>
                </a:cubicBezTo>
                <a:cubicBezTo>
                  <a:pt x="6" y="6"/>
                  <a:pt x="3" y="3"/>
                  <a:pt x="1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8215905" y="2999217"/>
            <a:ext cx="2922407" cy="756376"/>
          </a:xfrm>
          <a:custGeom>
            <a:avLst/>
            <a:gdLst>
              <a:gd name="T0" fmla="*/ 203 w 212"/>
              <a:gd name="T1" fmla="*/ 47 h 55"/>
              <a:gd name="T2" fmla="*/ 203 w 212"/>
              <a:gd name="T3" fmla="*/ 47 h 55"/>
              <a:gd name="T4" fmla="*/ 203 w 212"/>
              <a:gd name="T5" fmla="*/ 47 h 55"/>
              <a:gd name="T6" fmla="*/ 202 w 212"/>
              <a:gd name="T7" fmla="*/ 47 h 55"/>
              <a:gd name="T8" fmla="*/ 202 w 212"/>
              <a:gd name="T9" fmla="*/ 46 h 55"/>
              <a:gd name="T10" fmla="*/ 202 w 212"/>
              <a:gd name="T11" fmla="*/ 46 h 55"/>
              <a:gd name="T12" fmla="*/ 202 w 212"/>
              <a:gd name="T13" fmla="*/ 46 h 55"/>
              <a:gd name="T14" fmla="*/ 202 w 212"/>
              <a:gd name="T15" fmla="*/ 46 h 55"/>
              <a:gd name="T16" fmla="*/ 202 w 212"/>
              <a:gd name="T17" fmla="*/ 46 h 55"/>
              <a:gd name="T18" fmla="*/ 202 w 212"/>
              <a:gd name="T19" fmla="*/ 46 h 55"/>
              <a:gd name="T20" fmla="*/ 202 w 212"/>
              <a:gd name="T21" fmla="*/ 46 h 55"/>
              <a:gd name="T22" fmla="*/ 202 w 212"/>
              <a:gd name="T23" fmla="*/ 46 h 55"/>
              <a:gd name="T24" fmla="*/ 202 w 212"/>
              <a:gd name="T25" fmla="*/ 46 h 55"/>
              <a:gd name="T26" fmla="*/ 201 w 212"/>
              <a:gd name="T27" fmla="*/ 45 h 55"/>
              <a:gd name="T28" fmla="*/ 201 w 212"/>
              <a:gd name="T29" fmla="*/ 45 h 55"/>
              <a:gd name="T30" fmla="*/ 201 w 212"/>
              <a:gd name="T31" fmla="*/ 45 h 55"/>
              <a:gd name="T32" fmla="*/ 201 w 212"/>
              <a:gd name="T33" fmla="*/ 45 h 55"/>
              <a:gd name="T34" fmla="*/ 201 w 212"/>
              <a:gd name="T35" fmla="*/ 45 h 55"/>
              <a:gd name="T36" fmla="*/ 201 w 212"/>
              <a:gd name="T37" fmla="*/ 45 h 55"/>
              <a:gd name="T38" fmla="*/ 201 w 212"/>
              <a:gd name="T39" fmla="*/ 45 h 55"/>
              <a:gd name="T40" fmla="*/ 201 w 212"/>
              <a:gd name="T41" fmla="*/ 45 h 55"/>
              <a:gd name="T42" fmla="*/ 12 w 212"/>
              <a:gd name="T43" fmla="*/ 45 h 55"/>
              <a:gd name="T44" fmla="*/ 201 w 212"/>
              <a:gd name="T45" fmla="*/ 45 h 55"/>
              <a:gd name="T46" fmla="*/ 201 w 212"/>
              <a:gd name="T47" fmla="*/ 45 h 55"/>
              <a:gd name="T48" fmla="*/ 12 w 212"/>
              <a:gd name="T49" fmla="*/ 45 h 55"/>
              <a:gd name="T50" fmla="*/ 201 w 212"/>
              <a:gd name="T51" fmla="*/ 44 h 55"/>
              <a:gd name="T52" fmla="*/ 201 w 212"/>
              <a:gd name="T53" fmla="*/ 44 h 55"/>
              <a:gd name="T54" fmla="*/ 12 w 212"/>
              <a:gd name="T55" fmla="*/ 44 h 55"/>
              <a:gd name="T56" fmla="*/ 200 w 212"/>
              <a:gd name="T57" fmla="*/ 44 h 55"/>
              <a:gd name="T58" fmla="*/ 200 w 212"/>
              <a:gd name="T59" fmla="*/ 44 h 55"/>
              <a:gd name="T60" fmla="*/ 12 w 212"/>
              <a:gd name="T61" fmla="*/ 44 h 55"/>
              <a:gd name="T62" fmla="*/ 12 w 212"/>
              <a:gd name="T63" fmla="*/ 44 h 55"/>
              <a:gd name="T64" fmla="*/ 12 w 212"/>
              <a:gd name="T65" fmla="*/ 44 h 55"/>
              <a:gd name="T66" fmla="*/ 13 w 212"/>
              <a:gd name="T67" fmla="*/ 44 h 55"/>
              <a:gd name="T68" fmla="*/ 13 w 212"/>
              <a:gd name="T69" fmla="*/ 44 h 55"/>
              <a:gd name="T70" fmla="*/ 13 w 212"/>
              <a:gd name="T71" fmla="*/ 44 h 55"/>
              <a:gd name="T72" fmla="*/ 13 w 212"/>
              <a:gd name="T73" fmla="*/ 44 h 55"/>
              <a:gd name="T74" fmla="*/ 13 w 212"/>
              <a:gd name="T75" fmla="*/ 43 h 55"/>
              <a:gd name="T76" fmla="*/ 13 w 212"/>
              <a:gd name="T77" fmla="*/ 43 h 55"/>
              <a:gd name="T78" fmla="*/ 198 w 212"/>
              <a:gd name="T79" fmla="*/ 42 h 55"/>
              <a:gd name="T80" fmla="*/ 200 w 212"/>
              <a:gd name="T81" fmla="*/ 44 h 55"/>
              <a:gd name="T82" fmla="*/ 198 w 212"/>
              <a:gd name="T83" fmla="*/ 42 h 55"/>
              <a:gd name="T84" fmla="*/ 13 w 212"/>
              <a:gd name="T85" fmla="*/ 43 h 55"/>
              <a:gd name="T86" fmla="*/ 13 w 212"/>
              <a:gd name="T87" fmla="*/ 43 h 55"/>
              <a:gd name="T88" fmla="*/ 14 w 212"/>
              <a:gd name="T89" fmla="*/ 42 h 55"/>
              <a:gd name="T90" fmla="*/ 14 w 212"/>
              <a:gd name="T91" fmla="*/ 39 h 55"/>
              <a:gd name="T92" fmla="*/ 13 w 212"/>
              <a:gd name="T93" fmla="*/ 39 h 55"/>
              <a:gd name="T94" fmla="*/ 199 w 212"/>
              <a:gd name="T95" fmla="*/ 39 h 55"/>
              <a:gd name="T96" fmla="*/ 199 w 212"/>
              <a:gd name="T97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2" h="55">
                <a:moveTo>
                  <a:pt x="203" y="47"/>
                </a:moveTo>
                <a:cubicBezTo>
                  <a:pt x="203" y="47"/>
                  <a:pt x="203" y="47"/>
                  <a:pt x="203" y="47"/>
                </a:cubicBezTo>
                <a:cubicBezTo>
                  <a:pt x="203" y="47"/>
                  <a:pt x="203" y="47"/>
                  <a:pt x="203" y="47"/>
                </a:cubicBezTo>
                <a:moveTo>
                  <a:pt x="203" y="47"/>
                </a:moveTo>
                <a:cubicBezTo>
                  <a:pt x="203" y="47"/>
                  <a:pt x="203" y="47"/>
                  <a:pt x="203" y="47"/>
                </a:cubicBezTo>
                <a:cubicBezTo>
                  <a:pt x="203" y="47"/>
                  <a:pt x="203" y="47"/>
                  <a:pt x="203" y="47"/>
                </a:cubicBezTo>
                <a:moveTo>
                  <a:pt x="202" y="47"/>
                </a:moveTo>
                <a:cubicBezTo>
                  <a:pt x="202" y="47"/>
                  <a:pt x="202" y="47"/>
                  <a:pt x="202" y="47"/>
                </a:cubicBezTo>
                <a:cubicBezTo>
                  <a:pt x="202" y="47"/>
                  <a:pt x="202" y="47"/>
                  <a:pt x="202" y="47"/>
                </a:cubicBezTo>
                <a:moveTo>
                  <a:pt x="202" y="46"/>
                </a:moveTo>
                <a:cubicBezTo>
                  <a:pt x="202" y="46"/>
                  <a:pt x="202" y="46"/>
                  <a:pt x="202" y="46"/>
                </a:cubicBezTo>
                <a:cubicBezTo>
                  <a:pt x="202" y="46"/>
                  <a:pt x="202" y="46"/>
                  <a:pt x="202" y="46"/>
                </a:cubicBezTo>
                <a:moveTo>
                  <a:pt x="202" y="46"/>
                </a:moveTo>
                <a:cubicBezTo>
                  <a:pt x="202" y="46"/>
                  <a:pt x="202" y="46"/>
                  <a:pt x="202" y="46"/>
                </a:cubicBezTo>
                <a:cubicBezTo>
                  <a:pt x="202" y="46"/>
                  <a:pt x="202" y="46"/>
                  <a:pt x="202" y="46"/>
                </a:cubicBezTo>
                <a:moveTo>
                  <a:pt x="202" y="46"/>
                </a:moveTo>
                <a:cubicBezTo>
                  <a:pt x="202" y="46"/>
                  <a:pt x="202" y="46"/>
                  <a:pt x="202" y="46"/>
                </a:cubicBezTo>
                <a:cubicBezTo>
                  <a:pt x="202" y="46"/>
                  <a:pt x="202" y="46"/>
                  <a:pt x="202" y="46"/>
                </a:cubicBezTo>
                <a:moveTo>
                  <a:pt x="202" y="46"/>
                </a:moveTo>
                <a:cubicBezTo>
                  <a:pt x="202" y="46"/>
                  <a:pt x="202" y="46"/>
                  <a:pt x="202" y="46"/>
                </a:cubicBezTo>
                <a:cubicBezTo>
                  <a:pt x="202" y="46"/>
                  <a:pt x="202" y="46"/>
                  <a:pt x="202" y="46"/>
                </a:cubicBezTo>
                <a:moveTo>
                  <a:pt x="202" y="46"/>
                </a:moveTo>
                <a:cubicBezTo>
                  <a:pt x="202" y="46"/>
                  <a:pt x="202" y="46"/>
                  <a:pt x="202" y="46"/>
                </a:cubicBezTo>
                <a:cubicBezTo>
                  <a:pt x="202" y="46"/>
                  <a:pt x="202" y="46"/>
                  <a:pt x="202" y="46"/>
                </a:cubicBezTo>
                <a:moveTo>
                  <a:pt x="202" y="46"/>
                </a:moveTo>
                <a:cubicBezTo>
                  <a:pt x="202" y="46"/>
                  <a:pt x="202" y="46"/>
                  <a:pt x="202" y="46"/>
                </a:cubicBezTo>
                <a:cubicBezTo>
                  <a:pt x="202" y="46"/>
                  <a:pt x="202" y="46"/>
                  <a:pt x="202" y="46"/>
                </a:cubicBezTo>
                <a:moveTo>
                  <a:pt x="201" y="45"/>
                </a:moveTo>
                <a:cubicBezTo>
                  <a:pt x="201" y="45"/>
                  <a:pt x="201" y="45"/>
                  <a:pt x="202" y="45"/>
                </a:cubicBezTo>
                <a:cubicBezTo>
                  <a:pt x="201" y="45"/>
                  <a:pt x="201" y="45"/>
                  <a:pt x="201" y="45"/>
                </a:cubicBezTo>
                <a:moveTo>
                  <a:pt x="201" y="45"/>
                </a:move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1" y="45"/>
                  <a:pt x="201" y="45"/>
                </a:cubicBezTo>
                <a:moveTo>
                  <a:pt x="201" y="45"/>
                </a:move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1" y="45"/>
                  <a:pt x="201" y="45"/>
                </a:cubicBezTo>
                <a:moveTo>
                  <a:pt x="201" y="45"/>
                </a:move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1" y="45"/>
                  <a:pt x="201" y="45"/>
                </a:cubicBezTo>
                <a:moveTo>
                  <a:pt x="201" y="45"/>
                </a:move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1" y="45"/>
                  <a:pt x="201" y="45"/>
                </a:cubicBezTo>
                <a:moveTo>
                  <a:pt x="12" y="45"/>
                </a:move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moveTo>
                  <a:pt x="201" y="45"/>
                </a:move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1" y="45"/>
                  <a:pt x="201" y="45"/>
                </a:cubicBezTo>
                <a:moveTo>
                  <a:pt x="12" y="45"/>
                </a:move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moveTo>
                  <a:pt x="201" y="44"/>
                </a:move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1" y="45"/>
                  <a:pt x="201" y="44"/>
                </a:cubicBezTo>
                <a:moveTo>
                  <a:pt x="12" y="44"/>
                </a:move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moveTo>
                  <a:pt x="200" y="44"/>
                </a:moveTo>
                <a:cubicBezTo>
                  <a:pt x="200" y="44"/>
                  <a:pt x="200" y="44"/>
                  <a:pt x="200" y="44"/>
                </a:cubicBezTo>
                <a:cubicBezTo>
                  <a:pt x="200" y="44"/>
                  <a:pt x="200" y="44"/>
                  <a:pt x="200" y="44"/>
                </a:cubicBezTo>
                <a:moveTo>
                  <a:pt x="12" y="44"/>
                </a:move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moveTo>
                  <a:pt x="12" y="44"/>
                </a:move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3" y="44"/>
                  <a:pt x="13" y="44"/>
                  <a:pt x="13" y="44"/>
                </a:cubicBezTo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3" y="44"/>
                  <a:pt x="13" y="44"/>
                  <a:pt x="13" y="44"/>
                </a:cubicBezTo>
                <a:moveTo>
                  <a:pt x="13" y="44"/>
                </a:moveTo>
                <a:cubicBezTo>
                  <a:pt x="13" y="44"/>
                  <a:pt x="13" y="44"/>
                  <a:pt x="13" y="44"/>
                </a:cubicBezTo>
                <a:cubicBezTo>
                  <a:pt x="13" y="44"/>
                  <a:pt x="13" y="44"/>
                  <a:pt x="13" y="44"/>
                </a:cubicBezTo>
                <a:moveTo>
                  <a:pt x="13" y="43"/>
                </a:moveTo>
                <a:cubicBezTo>
                  <a:pt x="13" y="43"/>
                  <a:pt x="13" y="44"/>
                  <a:pt x="13" y="44"/>
                </a:cubicBezTo>
                <a:cubicBezTo>
                  <a:pt x="13" y="44"/>
                  <a:pt x="13" y="43"/>
                  <a:pt x="13" y="43"/>
                </a:cubicBezTo>
                <a:moveTo>
                  <a:pt x="198" y="42"/>
                </a:moveTo>
                <a:cubicBezTo>
                  <a:pt x="198" y="42"/>
                  <a:pt x="198" y="42"/>
                  <a:pt x="198" y="42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0" y="44"/>
                  <a:pt x="200" y="44"/>
                  <a:pt x="200" y="44"/>
                </a:cubicBezTo>
                <a:cubicBezTo>
                  <a:pt x="200" y="44"/>
                  <a:pt x="200" y="44"/>
                  <a:pt x="199" y="43"/>
                </a:cubicBezTo>
                <a:cubicBezTo>
                  <a:pt x="199" y="43"/>
                  <a:pt x="199" y="43"/>
                  <a:pt x="198" y="42"/>
                </a:cubicBezTo>
                <a:moveTo>
                  <a:pt x="14" y="42"/>
                </a:moveTo>
                <a:cubicBezTo>
                  <a:pt x="14" y="42"/>
                  <a:pt x="14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4" y="43"/>
                  <a:pt x="14" y="42"/>
                  <a:pt x="14" y="42"/>
                </a:cubicBezTo>
                <a:cubicBezTo>
                  <a:pt x="14" y="42"/>
                  <a:pt x="14" y="42"/>
                  <a:pt x="14" y="42"/>
                </a:cubicBezTo>
                <a:moveTo>
                  <a:pt x="106" y="0"/>
                </a:moveTo>
                <a:cubicBezTo>
                  <a:pt x="71" y="0"/>
                  <a:pt x="39" y="14"/>
                  <a:pt x="14" y="39"/>
                </a:cubicBezTo>
                <a:cubicBezTo>
                  <a:pt x="9" y="44"/>
                  <a:pt x="4" y="49"/>
                  <a:pt x="0" y="55"/>
                </a:cubicBezTo>
                <a:cubicBezTo>
                  <a:pt x="4" y="49"/>
                  <a:pt x="8" y="44"/>
                  <a:pt x="13" y="39"/>
                </a:cubicBezTo>
                <a:cubicBezTo>
                  <a:pt x="39" y="14"/>
                  <a:pt x="73" y="1"/>
                  <a:pt x="106" y="1"/>
                </a:cubicBezTo>
                <a:cubicBezTo>
                  <a:pt x="140" y="1"/>
                  <a:pt x="174" y="14"/>
                  <a:pt x="199" y="39"/>
                </a:cubicBezTo>
                <a:cubicBezTo>
                  <a:pt x="204" y="44"/>
                  <a:pt x="209" y="49"/>
                  <a:pt x="212" y="55"/>
                </a:cubicBezTo>
                <a:cubicBezTo>
                  <a:pt x="208" y="49"/>
                  <a:pt x="204" y="44"/>
                  <a:pt x="199" y="39"/>
                </a:cubicBezTo>
                <a:cubicBezTo>
                  <a:pt x="174" y="14"/>
                  <a:pt x="141" y="0"/>
                  <a:pt x="106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39"/>
          <p:cNvSpPr>
            <a:spLocks noEditPoints="1"/>
          </p:cNvSpPr>
          <p:nvPr/>
        </p:nvSpPr>
        <p:spPr bwMode="auto">
          <a:xfrm>
            <a:off x="8602890" y="5381800"/>
            <a:ext cx="2164006" cy="689636"/>
          </a:xfrm>
          <a:custGeom>
            <a:avLst/>
            <a:gdLst>
              <a:gd name="T0" fmla="*/ 157 w 157"/>
              <a:gd name="T1" fmla="*/ 0 h 50"/>
              <a:gd name="T2" fmla="*/ 141 w 157"/>
              <a:gd name="T3" fmla="*/ 21 h 50"/>
              <a:gd name="T4" fmla="*/ 78 w 157"/>
              <a:gd name="T5" fmla="*/ 47 h 50"/>
              <a:gd name="T6" fmla="*/ 28 w 157"/>
              <a:gd name="T7" fmla="*/ 32 h 50"/>
              <a:gd name="T8" fmla="*/ 27 w 157"/>
              <a:gd name="T9" fmla="*/ 33 h 50"/>
              <a:gd name="T10" fmla="*/ 71 w 157"/>
              <a:gd name="T11" fmla="*/ 50 h 50"/>
              <a:gd name="T12" fmla="*/ 78 w 157"/>
              <a:gd name="T13" fmla="*/ 50 h 50"/>
              <a:gd name="T14" fmla="*/ 85 w 157"/>
              <a:gd name="T15" fmla="*/ 50 h 50"/>
              <a:gd name="T16" fmla="*/ 140 w 157"/>
              <a:gd name="T17" fmla="*/ 25 h 50"/>
              <a:gd name="T18" fmla="*/ 157 w 157"/>
              <a:gd name="T19" fmla="*/ 0 h 50"/>
              <a:gd name="T20" fmla="*/ 0 w 157"/>
              <a:gd name="T21" fmla="*/ 0 h 50"/>
              <a:gd name="T22" fmla="*/ 6 w 157"/>
              <a:gd name="T23" fmla="*/ 12 h 50"/>
              <a:gd name="T24" fmla="*/ 7 w 157"/>
              <a:gd name="T25" fmla="*/ 11 h 50"/>
              <a:gd name="T26" fmla="*/ 0 w 157"/>
              <a:gd name="T2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7" h="50">
                <a:moveTo>
                  <a:pt x="157" y="0"/>
                </a:moveTo>
                <a:cubicBezTo>
                  <a:pt x="153" y="7"/>
                  <a:pt x="148" y="15"/>
                  <a:pt x="141" y="21"/>
                </a:cubicBezTo>
                <a:cubicBezTo>
                  <a:pt x="125" y="38"/>
                  <a:pt x="102" y="47"/>
                  <a:pt x="78" y="47"/>
                </a:cubicBezTo>
                <a:cubicBezTo>
                  <a:pt x="60" y="47"/>
                  <a:pt x="43" y="42"/>
                  <a:pt x="28" y="32"/>
                </a:cubicBezTo>
                <a:cubicBezTo>
                  <a:pt x="27" y="33"/>
                  <a:pt x="27" y="33"/>
                  <a:pt x="27" y="33"/>
                </a:cubicBezTo>
                <a:cubicBezTo>
                  <a:pt x="40" y="43"/>
                  <a:pt x="55" y="48"/>
                  <a:pt x="71" y="50"/>
                </a:cubicBezTo>
                <a:cubicBezTo>
                  <a:pt x="74" y="50"/>
                  <a:pt x="76" y="50"/>
                  <a:pt x="78" y="50"/>
                </a:cubicBezTo>
                <a:cubicBezTo>
                  <a:pt x="81" y="50"/>
                  <a:pt x="83" y="50"/>
                  <a:pt x="85" y="50"/>
                </a:cubicBezTo>
                <a:cubicBezTo>
                  <a:pt x="105" y="48"/>
                  <a:pt x="125" y="40"/>
                  <a:pt x="140" y="25"/>
                </a:cubicBezTo>
                <a:cubicBezTo>
                  <a:pt x="147" y="17"/>
                  <a:pt x="153" y="9"/>
                  <a:pt x="157" y="0"/>
                </a:cubicBezTo>
                <a:moveTo>
                  <a:pt x="0" y="0"/>
                </a:moveTo>
                <a:cubicBezTo>
                  <a:pt x="2" y="4"/>
                  <a:pt x="4" y="8"/>
                  <a:pt x="6" y="12"/>
                </a:cubicBezTo>
                <a:cubicBezTo>
                  <a:pt x="7" y="11"/>
                  <a:pt x="7" y="11"/>
                  <a:pt x="7" y="11"/>
                </a:cubicBezTo>
                <a:cubicBezTo>
                  <a:pt x="4" y="8"/>
                  <a:pt x="2" y="4"/>
                  <a:pt x="0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4"/>
          <p:cNvSpPr>
            <a:spLocks/>
          </p:cNvSpPr>
          <p:nvPr/>
        </p:nvSpPr>
        <p:spPr bwMode="auto">
          <a:xfrm>
            <a:off x="9056597" y="4169375"/>
            <a:ext cx="1241022" cy="456051"/>
          </a:xfrm>
          <a:custGeom>
            <a:avLst/>
            <a:gdLst>
              <a:gd name="T0" fmla="*/ 45 w 90"/>
              <a:gd name="T1" fmla="*/ 0 h 33"/>
              <a:gd name="T2" fmla="*/ 12 w 90"/>
              <a:gd name="T3" fmla="*/ 14 h 33"/>
              <a:gd name="T4" fmla="*/ 0 w 90"/>
              <a:gd name="T5" fmla="*/ 33 h 33"/>
              <a:gd name="T6" fmla="*/ 11 w 90"/>
              <a:gd name="T7" fmla="*/ 17 h 33"/>
              <a:gd name="T8" fmla="*/ 45 w 90"/>
              <a:gd name="T9" fmla="*/ 3 h 33"/>
              <a:gd name="T10" fmla="*/ 80 w 90"/>
              <a:gd name="T11" fmla="*/ 17 h 33"/>
              <a:gd name="T12" fmla="*/ 90 w 90"/>
              <a:gd name="T13" fmla="*/ 33 h 33"/>
              <a:gd name="T14" fmla="*/ 79 w 90"/>
              <a:gd name="T15" fmla="*/ 14 h 33"/>
              <a:gd name="T16" fmla="*/ 45 w 90"/>
              <a:gd name="T1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33">
                <a:moveTo>
                  <a:pt x="45" y="0"/>
                </a:moveTo>
                <a:cubicBezTo>
                  <a:pt x="33" y="0"/>
                  <a:pt x="21" y="5"/>
                  <a:pt x="12" y="14"/>
                </a:cubicBezTo>
                <a:cubicBezTo>
                  <a:pt x="6" y="20"/>
                  <a:pt x="3" y="26"/>
                  <a:pt x="0" y="33"/>
                </a:cubicBezTo>
                <a:cubicBezTo>
                  <a:pt x="3" y="27"/>
                  <a:pt x="6" y="22"/>
                  <a:pt x="11" y="17"/>
                </a:cubicBezTo>
                <a:cubicBezTo>
                  <a:pt x="20" y="7"/>
                  <a:pt x="33" y="3"/>
                  <a:pt x="45" y="3"/>
                </a:cubicBezTo>
                <a:cubicBezTo>
                  <a:pt x="58" y="3"/>
                  <a:pt x="70" y="7"/>
                  <a:pt x="80" y="17"/>
                </a:cubicBezTo>
                <a:cubicBezTo>
                  <a:pt x="84" y="22"/>
                  <a:pt x="88" y="27"/>
                  <a:pt x="90" y="33"/>
                </a:cubicBezTo>
                <a:cubicBezTo>
                  <a:pt x="88" y="26"/>
                  <a:pt x="84" y="20"/>
                  <a:pt x="79" y="14"/>
                </a:cubicBezTo>
                <a:cubicBezTo>
                  <a:pt x="70" y="5"/>
                  <a:pt x="58" y="0"/>
                  <a:pt x="4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7"/>
          <p:cNvSpPr>
            <a:spLocks/>
          </p:cNvSpPr>
          <p:nvPr/>
        </p:nvSpPr>
        <p:spPr bwMode="auto">
          <a:xfrm>
            <a:off x="6287650" y="1455322"/>
            <a:ext cx="3556264" cy="3568313"/>
          </a:xfrm>
          <a:custGeom>
            <a:avLst/>
            <a:gdLst>
              <a:gd name="T0" fmla="*/ 4 w 258"/>
              <a:gd name="T1" fmla="*/ 23 h 259"/>
              <a:gd name="T2" fmla="*/ 236 w 258"/>
              <a:gd name="T3" fmla="*/ 254 h 259"/>
              <a:gd name="T4" fmla="*/ 253 w 258"/>
              <a:gd name="T5" fmla="*/ 254 h 259"/>
              <a:gd name="T6" fmla="*/ 253 w 258"/>
              <a:gd name="T7" fmla="*/ 237 h 259"/>
              <a:gd name="T8" fmla="*/ 22 w 258"/>
              <a:gd name="T9" fmla="*/ 5 h 259"/>
              <a:gd name="T10" fmla="*/ 4 w 258"/>
              <a:gd name="T11" fmla="*/ 5 h 259"/>
              <a:gd name="T12" fmla="*/ 4 w 258"/>
              <a:gd name="T13" fmla="*/ 23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259">
                <a:moveTo>
                  <a:pt x="4" y="23"/>
                </a:moveTo>
                <a:cubicBezTo>
                  <a:pt x="236" y="254"/>
                  <a:pt x="236" y="254"/>
                  <a:pt x="236" y="254"/>
                </a:cubicBezTo>
                <a:cubicBezTo>
                  <a:pt x="241" y="259"/>
                  <a:pt x="249" y="259"/>
                  <a:pt x="253" y="254"/>
                </a:cubicBezTo>
                <a:cubicBezTo>
                  <a:pt x="258" y="249"/>
                  <a:pt x="258" y="242"/>
                  <a:pt x="253" y="237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0"/>
                  <a:pt x="9" y="0"/>
                  <a:pt x="4" y="5"/>
                </a:cubicBezTo>
                <a:cubicBezTo>
                  <a:pt x="0" y="10"/>
                  <a:pt x="0" y="18"/>
                  <a:pt x="4" y="23"/>
                </a:cubicBez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8"/>
          <p:cNvSpPr>
            <a:spLocks/>
          </p:cNvSpPr>
          <p:nvPr/>
        </p:nvSpPr>
        <p:spPr bwMode="auto">
          <a:xfrm>
            <a:off x="6672411" y="863569"/>
            <a:ext cx="1405602" cy="1886489"/>
          </a:xfrm>
          <a:custGeom>
            <a:avLst/>
            <a:gdLst>
              <a:gd name="T0" fmla="*/ 137 w 632"/>
              <a:gd name="T1" fmla="*/ 0 h 848"/>
              <a:gd name="T2" fmla="*/ 632 w 632"/>
              <a:gd name="T3" fmla="*/ 495 h 848"/>
              <a:gd name="T4" fmla="*/ 496 w 632"/>
              <a:gd name="T5" fmla="*/ 848 h 848"/>
              <a:gd name="T6" fmla="*/ 477 w 632"/>
              <a:gd name="T7" fmla="*/ 848 h 848"/>
              <a:gd name="T8" fmla="*/ 0 w 632"/>
              <a:gd name="T9" fmla="*/ 353 h 848"/>
              <a:gd name="T10" fmla="*/ 118 w 632"/>
              <a:gd name="T11" fmla="*/ 0 h 848"/>
              <a:gd name="T12" fmla="*/ 137 w 632"/>
              <a:gd name="T13" fmla="*/ 0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2" h="848">
                <a:moveTo>
                  <a:pt x="137" y="0"/>
                </a:moveTo>
                <a:lnTo>
                  <a:pt x="632" y="495"/>
                </a:lnTo>
                <a:lnTo>
                  <a:pt x="496" y="848"/>
                </a:lnTo>
                <a:lnTo>
                  <a:pt x="477" y="848"/>
                </a:lnTo>
                <a:lnTo>
                  <a:pt x="0" y="353"/>
                </a:lnTo>
                <a:lnTo>
                  <a:pt x="118" y="0"/>
                </a:lnTo>
                <a:lnTo>
                  <a:pt x="137" y="0"/>
                </a:lnTo>
                <a:close/>
              </a:path>
            </a:pathLst>
          </a:custGeom>
          <a:solidFill>
            <a:srgbClr val="FFF5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9"/>
          <p:cNvSpPr>
            <a:spLocks/>
          </p:cNvSpPr>
          <p:nvPr/>
        </p:nvSpPr>
        <p:spPr bwMode="auto">
          <a:xfrm>
            <a:off x="6632378" y="863569"/>
            <a:ext cx="1405602" cy="1886489"/>
          </a:xfrm>
          <a:custGeom>
            <a:avLst/>
            <a:gdLst>
              <a:gd name="T0" fmla="*/ 136 w 632"/>
              <a:gd name="T1" fmla="*/ 0 h 848"/>
              <a:gd name="T2" fmla="*/ 632 w 632"/>
              <a:gd name="T3" fmla="*/ 495 h 848"/>
              <a:gd name="T4" fmla="*/ 495 w 632"/>
              <a:gd name="T5" fmla="*/ 848 h 848"/>
              <a:gd name="T6" fmla="*/ 0 w 632"/>
              <a:gd name="T7" fmla="*/ 353 h 848"/>
              <a:gd name="T8" fmla="*/ 136 w 632"/>
              <a:gd name="T9" fmla="*/ 0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2" h="848">
                <a:moveTo>
                  <a:pt x="136" y="0"/>
                </a:moveTo>
                <a:lnTo>
                  <a:pt x="632" y="495"/>
                </a:lnTo>
                <a:lnTo>
                  <a:pt x="495" y="848"/>
                </a:lnTo>
                <a:lnTo>
                  <a:pt x="0" y="353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50"/>
          <p:cNvSpPr>
            <a:spLocks/>
          </p:cNvSpPr>
          <p:nvPr/>
        </p:nvSpPr>
        <p:spPr bwMode="auto">
          <a:xfrm>
            <a:off x="5693827" y="1813487"/>
            <a:ext cx="1888223" cy="1405969"/>
          </a:xfrm>
          <a:custGeom>
            <a:avLst/>
            <a:gdLst>
              <a:gd name="T0" fmla="*/ 0 w 849"/>
              <a:gd name="T1" fmla="*/ 136 h 632"/>
              <a:gd name="T2" fmla="*/ 496 w 849"/>
              <a:gd name="T3" fmla="*/ 632 h 632"/>
              <a:gd name="T4" fmla="*/ 849 w 849"/>
              <a:gd name="T5" fmla="*/ 496 h 632"/>
              <a:gd name="T6" fmla="*/ 353 w 849"/>
              <a:gd name="T7" fmla="*/ 0 h 632"/>
              <a:gd name="T8" fmla="*/ 0 w 849"/>
              <a:gd name="T9" fmla="*/ 136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9" h="632">
                <a:moveTo>
                  <a:pt x="0" y="136"/>
                </a:moveTo>
                <a:lnTo>
                  <a:pt x="496" y="632"/>
                </a:lnTo>
                <a:lnTo>
                  <a:pt x="849" y="496"/>
                </a:lnTo>
                <a:lnTo>
                  <a:pt x="353" y="0"/>
                </a:lnTo>
                <a:lnTo>
                  <a:pt x="0" y="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51"/>
          <p:cNvSpPr>
            <a:spLocks/>
          </p:cNvSpPr>
          <p:nvPr/>
        </p:nvSpPr>
        <p:spPr bwMode="auto">
          <a:xfrm>
            <a:off x="6409973" y="1550980"/>
            <a:ext cx="3349426" cy="3334727"/>
          </a:xfrm>
          <a:custGeom>
            <a:avLst/>
            <a:gdLst>
              <a:gd name="T0" fmla="*/ 241 w 243"/>
              <a:gd name="T1" fmla="*/ 242 h 242"/>
              <a:gd name="T2" fmla="*/ 240 w 243"/>
              <a:gd name="T3" fmla="*/ 233 h 242"/>
              <a:gd name="T4" fmla="*/ 10 w 243"/>
              <a:gd name="T5" fmla="*/ 3 h 242"/>
              <a:gd name="T6" fmla="*/ 0 w 243"/>
              <a:gd name="T7" fmla="*/ 2 h 242"/>
              <a:gd name="T8" fmla="*/ 241 w 243"/>
              <a:gd name="T9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42">
                <a:moveTo>
                  <a:pt x="241" y="242"/>
                </a:moveTo>
                <a:cubicBezTo>
                  <a:pt x="243" y="239"/>
                  <a:pt x="243" y="235"/>
                  <a:pt x="240" y="233"/>
                </a:cubicBezTo>
                <a:cubicBezTo>
                  <a:pt x="10" y="3"/>
                  <a:pt x="10" y="3"/>
                  <a:pt x="10" y="3"/>
                </a:cubicBezTo>
                <a:cubicBezTo>
                  <a:pt x="7" y="0"/>
                  <a:pt x="3" y="0"/>
                  <a:pt x="0" y="2"/>
                </a:cubicBezTo>
                <a:lnTo>
                  <a:pt x="241" y="242"/>
                </a:lnTo>
                <a:close/>
              </a:path>
            </a:pathLst>
          </a:custGeom>
          <a:solidFill>
            <a:srgbClr val="58555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52"/>
          <p:cNvSpPr>
            <a:spLocks/>
          </p:cNvSpPr>
          <p:nvPr/>
        </p:nvSpPr>
        <p:spPr bwMode="auto">
          <a:xfrm>
            <a:off x="5693827" y="2116037"/>
            <a:ext cx="1103131" cy="1143462"/>
          </a:xfrm>
          <a:custGeom>
            <a:avLst/>
            <a:gdLst>
              <a:gd name="T0" fmla="*/ 496 w 496"/>
              <a:gd name="T1" fmla="*/ 496 h 514"/>
              <a:gd name="T2" fmla="*/ 0 w 496"/>
              <a:gd name="T3" fmla="*/ 0 h 514"/>
              <a:gd name="T4" fmla="*/ 0 w 496"/>
              <a:gd name="T5" fmla="*/ 25 h 514"/>
              <a:gd name="T6" fmla="*/ 496 w 496"/>
              <a:gd name="T7" fmla="*/ 514 h 514"/>
              <a:gd name="T8" fmla="*/ 496 w 496"/>
              <a:gd name="T9" fmla="*/ 496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6" h="514">
                <a:moveTo>
                  <a:pt x="496" y="496"/>
                </a:moveTo>
                <a:lnTo>
                  <a:pt x="0" y="0"/>
                </a:lnTo>
                <a:lnTo>
                  <a:pt x="0" y="25"/>
                </a:lnTo>
                <a:lnTo>
                  <a:pt x="496" y="514"/>
                </a:lnTo>
                <a:lnTo>
                  <a:pt x="496" y="49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53"/>
          <p:cNvSpPr>
            <a:spLocks/>
          </p:cNvSpPr>
          <p:nvPr/>
        </p:nvSpPr>
        <p:spPr bwMode="auto">
          <a:xfrm>
            <a:off x="6796958" y="2916905"/>
            <a:ext cx="785092" cy="342594"/>
          </a:xfrm>
          <a:custGeom>
            <a:avLst/>
            <a:gdLst>
              <a:gd name="T0" fmla="*/ 353 w 353"/>
              <a:gd name="T1" fmla="*/ 0 h 154"/>
              <a:gd name="T2" fmla="*/ 353 w 353"/>
              <a:gd name="T3" fmla="*/ 24 h 154"/>
              <a:gd name="T4" fmla="*/ 0 w 353"/>
              <a:gd name="T5" fmla="*/ 154 h 154"/>
              <a:gd name="T6" fmla="*/ 0 w 353"/>
              <a:gd name="T7" fmla="*/ 136 h 154"/>
              <a:gd name="T8" fmla="*/ 353 w 353"/>
              <a:gd name="T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154">
                <a:moveTo>
                  <a:pt x="353" y="0"/>
                </a:moveTo>
                <a:lnTo>
                  <a:pt x="353" y="24"/>
                </a:lnTo>
                <a:lnTo>
                  <a:pt x="0" y="154"/>
                </a:lnTo>
                <a:lnTo>
                  <a:pt x="0" y="136"/>
                </a:lnTo>
                <a:lnTo>
                  <a:pt x="353" y="0"/>
                </a:lnTo>
                <a:close/>
              </a:path>
            </a:pathLst>
          </a:custGeom>
          <a:solidFill>
            <a:srgbClr val="FFF5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4"/>
          <p:cNvSpPr>
            <a:spLocks/>
          </p:cNvSpPr>
          <p:nvPr/>
        </p:nvSpPr>
        <p:spPr bwMode="auto">
          <a:xfrm>
            <a:off x="6632378" y="1373009"/>
            <a:ext cx="1212110" cy="1377049"/>
          </a:xfrm>
          <a:custGeom>
            <a:avLst/>
            <a:gdLst>
              <a:gd name="T0" fmla="*/ 8 w 88"/>
              <a:gd name="T1" fmla="*/ 0 h 100"/>
              <a:gd name="T2" fmla="*/ 0 w 88"/>
              <a:gd name="T3" fmla="*/ 20 h 100"/>
              <a:gd name="T4" fmla="*/ 80 w 88"/>
              <a:gd name="T5" fmla="*/ 100 h 100"/>
              <a:gd name="T6" fmla="*/ 88 w 88"/>
              <a:gd name="T7" fmla="*/ 80 h 100"/>
              <a:gd name="T8" fmla="*/ 8 w 88"/>
              <a:gd name="T9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100">
                <a:moveTo>
                  <a:pt x="8" y="0"/>
                </a:moveTo>
                <a:cubicBezTo>
                  <a:pt x="0" y="20"/>
                  <a:pt x="0" y="20"/>
                  <a:pt x="0" y="20"/>
                </a:cubicBezTo>
                <a:cubicBezTo>
                  <a:pt x="80" y="100"/>
                  <a:pt x="80" y="100"/>
                  <a:pt x="80" y="100"/>
                </a:cubicBezTo>
                <a:cubicBezTo>
                  <a:pt x="88" y="80"/>
                  <a:pt x="88" y="80"/>
                  <a:pt x="88" y="80"/>
                </a:cubicBezTo>
                <a:cubicBezTo>
                  <a:pt x="61" y="53"/>
                  <a:pt x="34" y="26"/>
                  <a:pt x="8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5"/>
          <p:cNvSpPr>
            <a:spLocks/>
          </p:cNvSpPr>
          <p:nvPr/>
        </p:nvSpPr>
        <p:spPr bwMode="auto">
          <a:xfrm>
            <a:off x="6810302" y="1054888"/>
            <a:ext cx="373641" cy="840912"/>
          </a:xfrm>
          <a:custGeom>
            <a:avLst/>
            <a:gdLst>
              <a:gd name="T0" fmla="*/ 137 w 168"/>
              <a:gd name="T1" fmla="*/ 0 h 378"/>
              <a:gd name="T2" fmla="*/ 0 w 168"/>
              <a:gd name="T3" fmla="*/ 347 h 378"/>
              <a:gd name="T4" fmla="*/ 31 w 168"/>
              <a:gd name="T5" fmla="*/ 378 h 378"/>
              <a:gd name="T6" fmla="*/ 168 w 168"/>
              <a:gd name="T7" fmla="*/ 31 h 378"/>
              <a:gd name="T8" fmla="*/ 137 w 168"/>
              <a:gd name="T9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378">
                <a:moveTo>
                  <a:pt x="137" y="0"/>
                </a:moveTo>
                <a:lnTo>
                  <a:pt x="0" y="347"/>
                </a:lnTo>
                <a:lnTo>
                  <a:pt x="31" y="378"/>
                </a:lnTo>
                <a:lnTo>
                  <a:pt x="168" y="31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6"/>
          <p:cNvSpPr>
            <a:spLocks/>
          </p:cNvSpPr>
          <p:nvPr/>
        </p:nvSpPr>
        <p:spPr bwMode="auto">
          <a:xfrm>
            <a:off x="7030484" y="1275126"/>
            <a:ext cx="373641" cy="840912"/>
          </a:xfrm>
          <a:custGeom>
            <a:avLst/>
            <a:gdLst>
              <a:gd name="T0" fmla="*/ 137 w 168"/>
              <a:gd name="T1" fmla="*/ 0 h 378"/>
              <a:gd name="T2" fmla="*/ 0 w 168"/>
              <a:gd name="T3" fmla="*/ 347 h 378"/>
              <a:gd name="T4" fmla="*/ 31 w 168"/>
              <a:gd name="T5" fmla="*/ 378 h 378"/>
              <a:gd name="T6" fmla="*/ 168 w 168"/>
              <a:gd name="T7" fmla="*/ 25 h 378"/>
              <a:gd name="T8" fmla="*/ 137 w 168"/>
              <a:gd name="T9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" h="378">
                <a:moveTo>
                  <a:pt x="137" y="0"/>
                </a:moveTo>
                <a:lnTo>
                  <a:pt x="0" y="347"/>
                </a:lnTo>
                <a:lnTo>
                  <a:pt x="31" y="378"/>
                </a:lnTo>
                <a:lnTo>
                  <a:pt x="168" y="25"/>
                </a:lnTo>
                <a:lnTo>
                  <a:pt x="13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7"/>
          <p:cNvSpPr>
            <a:spLocks/>
          </p:cNvSpPr>
          <p:nvPr/>
        </p:nvSpPr>
        <p:spPr bwMode="auto">
          <a:xfrm>
            <a:off x="7252890" y="1482017"/>
            <a:ext cx="371418" cy="840912"/>
          </a:xfrm>
          <a:custGeom>
            <a:avLst/>
            <a:gdLst>
              <a:gd name="T0" fmla="*/ 136 w 167"/>
              <a:gd name="T1" fmla="*/ 0 h 378"/>
              <a:gd name="T2" fmla="*/ 0 w 167"/>
              <a:gd name="T3" fmla="*/ 353 h 378"/>
              <a:gd name="T4" fmla="*/ 30 w 167"/>
              <a:gd name="T5" fmla="*/ 378 h 378"/>
              <a:gd name="T6" fmla="*/ 167 w 167"/>
              <a:gd name="T7" fmla="*/ 31 h 378"/>
              <a:gd name="T8" fmla="*/ 136 w 167"/>
              <a:gd name="T9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7" h="378">
                <a:moveTo>
                  <a:pt x="136" y="0"/>
                </a:moveTo>
                <a:lnTo>
                  <a:pt x="0" y="353"/>
                </a:lnTo>
                <a:lnTo>
                  <a:pt x="30" y="378"/>
                </a:lnTo>
                <a:lnTo>
                  <a:pt x="167" y="31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8"/>
          <p:cNvSpPr>
            <a:spLocks/>
          </p:cNvSpPr>
          <p:nvPr/>
        </p:nvSpPr>
        <p:spPr bwMode="auto">
          <a:xfrm>
            <a:off x="7473071" y="1702255"/>
            <a:ext cx="371418" cy="840912"/>
          </a:xfrm>
          <a:custGeom>
            <a:avLst/>
            <a:gdLst>
              <a:gd name="T0" fmla="*/ 136 w 167"/>
              <a:gd name="T1" fmla="*/ 0 h 378"/>
              <a:gd name="T2" fmla="*/ 0 w 167"/>
              <a:gd name="T3" fmla="*/ 347 h 378"/>
              <a:gd name="T4" fmla="*/ 24 w 167"/>
              <a:gd name="T5" fmla="*/ 378 h 378"/>
              <a:gd name="T6" fmla="*/ 167 w 167"/>
              <a:gd name="T7" fmla="*/ 31 h 378"/>
              <a:gd name="T8" fmla="*/ 136 w 167"/>
              <a:gd name="T9" fmla="*/ 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7" h="378">
                <a:moveTo>
                  <a:pt x="136" y="0"/>
                </a:moveTo>
                <a:lnTo>
                  <a:pt x="0" y="347"/>
                </a:lnTo>
                <a:lnTo>
                  <a:pt x="24" y="378"/>
                </a:lnTo>
                <a:lnTo>
                  <a:pt x="167" y="31"/>
                </a:lnTo>
                <a:lnTo>
                  <a:pt x="136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59"/>
          <p:cNvSpPr>
            <a:spLocks/>
          </p:cNvSpPr>
          <p:nvPr/>
        </p:nvSpPr>
        <p:spPr bwMode="auto">
          <a:xfrm>
            <a:off x="5887320" y="2007031"/>
            <a:ext cx="840693" cy="371515"/>
          </a:xfrm>
          <a:custGeom>
            <a:avLst/>
            <a:gdLst>
              <a:gd name="T0" fmla="*/ 0 w 378"/>
              <a:gd name="T1" fmla="*/ 136 h 167"/>
              <a:gd name="T2" fmla="*/ 347 w 378"/>
              <a:gd name="T3" fmla="*/ 0 h 167"/>
              <a:gd name="T4" fmla="*/ 378 w 378"/>
              <a:gd name="T5" fmla="*/ 31 h 167"/>
              <a:gd name="T6" fmla="*/ 31 w 378"/>
              <a:gd name="T7" fmla="*/ 167 h 167"/>
              <a:gd name="T8" fmla="*/ 0 w 378"/>
              <a:gd name="T9" fmla="*/ 136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167">
                <a:moveTo>
                  <a:pt x="0" y="136"/>
                </a:moveTo>
                <a:lnTo>
                  <a:pt x="347" y="0"/>
                </a:lnTo>
                <a:lnTo>
                  <a:pt x="378" y="31"/>
                </a:lnTo>
                <a:lnTo>
                  <a:pt x="31" y="167"/>
                </a:lnTo>
                <a:lnTo>
                  <a:pt x="0" y="1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60"/>
          <p:cNvSpPr>
            <a:spLocks/>
          </p:cNvSpPr>
          <p:nvPr/>
        </p:nvSpPr>
        <p:spPr bwMode="auto">
          <a:xfrm>
            <a:off x="6107501" y="2227269"/>
            <a:ext cx="840693" cy="371515"/>
          </a:xfrm>
          <a:custGeom>
            <a:avLst/>
            <a:gdLst>
              <a:gd name="T0" fmla="*/ 0 w 378"/>
              <a:gd name="T1" fmla="*/ 136 h 167"/>
              <a:gd name="T2" fmla="*/ 347 w 378"/>
              <a:gd name="T3" fmla="*/ 0 h 167"/>
              <a:gd name="T4" fmla="*/ 378 w 378"/>
              <a:gd name="T5" fmla="*/ 25 h 167"/>
              <a:gd name="T6" fmla="*/ 31 w 378"/>
              <a:gd name="T7" fmla="*/ 167 h 167"/>
              <a:gd name="T8" fmla="*/ 0 w 378"/>
              <a:gd name="T9" fmla="*/ 136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167">
                <a:moveTo>
                  <a:pt x="0" y="136"/>
                </a:moveTo>
                <a:lnTo>
                  <a:pt x="347" y="0"/>
                </a:lnTo>
                <a:lnTo>
                  <a:pt x="378" y="25"/>
                </a:lnTo>
                <a:lnTo>
                  <a:pt x="31" y="167"/>
                </a:lnTo>
                <a:lnTo>
                  <a:pt x="0" y="1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1"/>
          <p:cNvSpPr>
            <a:spLocks/>
          </p:cNvSpPr>
          <p:nvPr/>
        </p:nvSpPr>
        <p:spPr bwMode="auto">
          <a:xfrm>
            <a:off x="6327683" y="2447508"/>
            <a:ext cx="840693" cy="371515"/>
          </a:xfrm>
          <a:custGeom>
            <a:avLst/>
            <a:gdLst>
              <a:gd name="T0" fmla="*/ 0 w 378"/>
              <a:gd name="T1" fmla="*/ 136 h 167"/>
              <a:gd name="T2" fmla="*/ 347 w 378"/>
              <a:gd name="T3" fmla="*/ 0 h 167"/>
              <a:gd name="T4" fmla="*/ 378 w 378"/>
              <a:gd name="T5" fmla="*/ 25 h 167"/>
              <a:gd name="T6" fmla="*/ 31 w 378"/>
              <a:gd name="T7" fmla="*/ 167 h 167"/>
              <a:gd name="T8" fmla="*/ 0 w 378"/>
              <a:gd name="T9" fmla="*/ 136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167">
                <a:moveTo>
                  <a:pt x="0" y="136"/>
                </a:moveTo>
                <a:lnTo>
                  <a:pt x="347" y="0"/>
                </a:lnTo>
                <a:lnTo>
                  <a:pt x="378" y="25"/>
                </a:lnTo>
                <a:lnTo>
                  <a:pt x="31" y="167"/>
                </a:lnTo>
                <a:lnTo>
                  <a:pt x="0" y="13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2"/>
          <p:cNvSpPr>
            <a:spLocks/>
          </p:cNvSpPr>
          <p:nvPr/>
        </p:nvSpPr>
        <p:spPr bwMode="auto">
          <a:xfrm>
            <a:off x="6547864" y="2654399"/>
            <a:ext cx="840693" cy="384862"/>
          </a:xfrm>
          <a:custGeom>
            <a:avLst/>
            <a:gdLst>
              <a:gd name="T0" fmla="*/ 0 w 378"/>
              <a:gd name="T1" fmla="*/ 142 h 173"/>
              <a:gd name="T2" fmla="*/ 347 w 378"/>
              <a:gd name="T3" fmla="*/ 0 h 173"/>
              <a:gd name="T4" fmla="*/ 378 w 378"/>
              <a:gd name="T5" fmla="*/ 31 h 173"/>
              <a:gd name="T6" fmla="*/ 31 w 378"/>
              <a:gd name="T7" fmla="*/ 173 h 173"/>
              <a:gd name="T8" fmla="*/ 0 w 378"/>
              <a:gd name="T9" fmla="*/ 142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173">
                <a:moveTo>
                  <a:pt x="0" y="142"/>
                </a:moveTo>
                <a:lnTo>
                  <a:pt x="347" y="0"/>
                </a:lnTo>
                <a:lnTo>
                  <a:pt x="378" y="31"/>
                </a:lnTo>
                <a:lnTo>
                  <a:pt x="31" y="173"/>
                </a:lnTo>
                <a:lnTo>
                  <a:pt x="0" y="1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0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38</a:t>
            </a:fld>
            <a:endParaRPr lang="fa-IR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</p:spPr>
        <p:txBody>
          <a:bodyPr/>
          <a:lstStyle/>
          <a:p>
            <a:pPr algn="ctr" rtl="1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جمع بندی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3138" y="1786691"/>
            <a:ext cx="9294438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ian Sans" panose="01000500000000020002" pitchFamily="2" charset="-78"/>
                <a:cs typeface="Iranian Sans" panose="01000500000000020002" pitchFamily="2" charset="-78"/>
              </a:rPr>
              <a:t>ارائه معیار </a:t>
            </a:r>
            <a:r>
              <a:rPr lang="fa-IR" sz="2000" dirty="0" err="1">
                <a:latin typeface="Iranian Sans" panose="01000500000000020002" pitchFamily="2" charset="-78"/>
                <a:cs typeface="Iranian Sans" panose="01000500000000020002" pitchFamily="2" charset="-78"/>
              </a:rPr>
              <a:t>هایی</a:t>
            </a:r>
            <a:r>
              <a:rPr lang="fa-IR" sz="2000" dirty="0">
                <a:latin typeface="Iranian Sans" panose="01000500000000020002" pitchFamily="2" charset="-78"/>
                <a:cs typeface="Iranian Sans" panose="01000500000000020002" pitchFamily="2" charset="-78"/>
              </a:rPr>
              <a:t> جهت ارزیابی عامل های یادگیری مشارکتی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بهره گیری از معیار های ارائه شده در راستای تسریع یادگیری مشارکتی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ian Sans" panose="01000500000000020002" pitchFamily="2" charset="-78"/>
                <a:cs typeface="Iranian Sans" panose="01000500000000020002" pitchFamily="2" charset="-78"/>
              </a:rPr>
              <a:t>بهبود یادگیری تقویتی با بهره گیری از اطلاعات تجربی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837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پیشنهادات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39</a:t>
            </a:fld>
            <a:endParaRPr lang="fa-IR"/>
          </a:p>
        </p:txBody>
      </p:sp>
      <p:sp>
        <p:nvSpPr>
          <p:cNvPr id="5" name="TextBox 4"/>
          <p:cNvSpPr txBox="1"/>
          <p:nvPr/>
        </p:nvSpPr>
        <p:spPr>
          <a:xfrm>
            <a:off x="4316506" y="1786691"/>
            <a:ext cx="7221070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متغیر کردن میزان بهره گیری </a:t>
            </a:r>
            <a:r>
              <a:rPr lang="fa-IR" sz="2000" dirty="0">
                <a:latin typeface="Iranian Sans" panose="01000500000000020002" pitchFamily="2" charset="-78"/>
                <a:cs typeface="Iranian Sans" panose="01000500000000020002" pitchFamily="2" charset="-78"/>
              </a:rPr>
              <a:t>از حداقل فاصله </a:t>
            </a: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تجربه شده.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تقسیم کار مناسب.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ian Sans" panose="01000500000000020002" pitchFamily="2" charset="-78"/>
                <a:cs typeface="Iranian Sans" panose="01000500000000020002" pitchFamily="2" charset="-78"/>
              </a:rPr>
              <a:t>تهیه معیارهایی مشابه معیار </a:t>
            </a:r>
            <a:r>
              <a:rPr lang="fa-IR" sz="20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کوتاهترین فاصله تجربه شده.</a:t>
            </a:r>
            <a:endParaRPr lang="fa-IR" sz="20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760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69842" y="202842"/>
            <a:ext cx="6452316" cy="6452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fa-IR" sz="72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مقدمه</a:t>
            </a:r>
            <a:endParaRPr lang="fa-IR" sz="72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8593"/>
            <a:ext cx="6212541" cy="465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0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69842" y="202842"/>
            <a:ext cx="6452316" cy="6452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fa-IR" sz="7200" dirty="0" err="1" smtClean="0">
                <a:latin typeface="Iranian Sans" panose="01000500000000020002" pitchFamily="2" charset="-78"/>
                <a:cs typeface="Iranian Sans" panose="01000500000000020002" pitchFamily="2" charset="-78"/>
              </a:rPr>
              <a:t>با‌تشکر</a:t>
            </a:r>
            <a:r>
              <a:rPr lang="fa-IR" sz="72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 از توجه شما</a:t>
            </a:r>
            <a:endParaRPr lang="fa-IR" sz="72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180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69842" y="202842"/>
            <a:ext cx="6452316" cy="6452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fa-IR" sz="72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پرسش و پاسخ</a:t>
            </a:r>
            <a:endParaRPr lang="fa-IR" sz="72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66" y="2303820"/>
            <a:ext cx="26645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6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479176" y="0"/>
            <a:ext cx="9144000" cy="2387600"/>
          </a:xfrm>
        </p:spPr>
        <p:txBody>
          <a:bodyPr/>
          <a:lstStyle/>
          <a:p>
            <a:pPr algn="ctr" rtl="1"/>
            <a:r>
              <a:rPr lang="fa-IR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تاثیر استفاده از شوک</a:t>
            </a:r>
            <a:endParaRPr lang="fa-IR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721994156"/>
              </p:ext>
            </p:extLst>
          </p:nvPr>
        </p:nvGraphicFramePr>
        <p:xfrm>
          <a:off x="6352000" y="2159328"/>
          <a:ext cx="5328000" cy="31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302307553"/>
              </p:ext>
            </p:extLst>
          </p:nvPr>
        </p:nvGraphicFramePr>
        <p:xfrm>
          <a:off x="512000" y="2173616"/>
          <a:ext cx="5328000" cy="31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991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pPr/>
              <a:t>43</a:t>
            </a:fld>
            <a:endParaRPr lang="fa-I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23" y="1428866"/>
            <a:ext cx="3970836" cy="5844563"/>
          </a:xfrm>
          <a:prstGeom prst="rect">
            <a:avLst/>
          </a:prstGeom>
        </p:spPr>
      </p:pic>
      <p:sp>
        <p:nvSpPr>
          <p:cNvPr id="6" name="Freeform 5"/>
          <p:cNvSpPr>
            <a:spLocks/>
          </p:cNvSpPr>
          <p:nvPr/>
        </p:nvSpPr>
        <p:spPr bwMode="auto">
          <a:xfrm flipH="1">
            <a:off x="3042580" y="5639415"/>
            <a:ext cx="2140457" cy="870142"/>
          </a:xfrm>
          <a:custGeom>
            <a:avLst/>
            <a:gdLst>
              <a:gd name="T0" fmla="*/ 272 w 272"/>
              <a:gd name="T1" fmla="*/ 110 h 110"/>
              <a:gd name="T2" fmla="*/ 211 w 272"/>
              <a:gd name="T3" fmla="*/ 110 h 110"/>
              <a:gd name="T4" fmla="*/ 211 w 272"/>
              <a:gd name="T5" fmla="*/ 86 h 110"/>
              <a:gd name="T6" fmla="*/ 185 w 272"/>
              <a:gd name="T7" fmla="*/ 60 h 110"/>
              <a:gd name="T8" fmla="*/ 86 w 272"/>
              <a:gd name="T9" fmla="*/ 60 h 110"/>
              <a:gd name="T10" fmla="*/ 60 w 272"/>
              <a:gd name="T11" fmla="*/ 86 h 110"/>
              <a:gd name="T12" fmla="*/ 60 w 272"/>
              <a:gd name="T13" fmla="*/ 110 h 110"/>
              <a:gd name="T14" fmla="*/ 0 w 272"/>
              <a:gd name="T15" fmla="*/ 110 h 110"/>
              <a:gd name="T16" fmla="*/ 0 w 272"/>
              <a:gd name="T17" fmla="*/ 86 h 110"/>
              <a:gd name="T18" fmla="*/ 86 w 272"/>
              <a:gd name="T19" fmla="*/ 0 h 110"/>
              <a:gd name="T20" fmla="*/ 185 w 272"/>
              <a:gd name="T21" fmla="*/ 0 h 110"/>
              <a:gd name="T22" fmla="*/ 272 w 272"/>
              <a:gd name="T23" fmla="*/ 86 h 110"/>
              <a:gd name="T24" fmla="*/ 272 w 272"/>
              <a:gd name="T25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2" h="110">
                <a:moveTo>
                  <a:pt x="272" y="110"/>
                </a:moveTo>
                <a:cubicBezTo>
                  <a:pt x="211" y="110"/>
                  <a:pt x="211" y="110"/>
                  <a:pt x="211" y="110"/>
                </a:cubicBezTo>
                <a:cubicBezTo>
                  <a:pt x="211" y="86"/>
                  <a:pt x="211" y="86"/>
                  <a:pt x="211" y="86"/>
                </a:cubicBezTo>
                <a:cubicBezTo>
                  <a:pt x="211" y="71"/>
                  <a:pt x="200" y="60"/>
                  <a:pt x="185" y="60"/>
                </a:cubicBezTo>
                <a:cubicBezTo>
                  <a:pt x="86" y="60"/>
                  <a:pt x="86" y="60"/>
                  <a:pt x="86" y="60"/>
                </a:cubicBezTo>
                <a:cubicBezTo>
                  <a:pt x="72" y="60"/>
                  <a:pt x="60" y="71"/>
                  <a:pt x="60" y="86"/>
                </a:cubicBezTo>
                <a:cubicBezTo>
                  <a:pt x="60" y="110"/>
                  <a:pt x="60" y="110"/>
                  <a:pt x="60" y="110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38"/>
                  <a:pt x="39" y="0"/>
                  <a:pt x="86" y="0"/>
                </a:cubicBezTo>
                <a:cubicBezTo>
                  <a:pt x="185" y="0"/>
                  <a:pt x="185" y="0"/>
                  <a:pt x="185" y="0"/>
                </a:cubicBezTo>
                <a:cubicBezTo>
                  <a:pt x="233" y="0"/>
                  <a:pt x="272" y="38"/>
                  <a:pt x="272" y="86"/>
                </a:cubicBezTo>
                <a:lnTo>
                  <a:pt x="272" y="11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H="1">
            <a:off x="3742881" y="4997279"/>
            <a:ext cx="739854" cy="879448"/>
          </a:xfrm>
          <a:custGeom>
            <a:avLst/>
            <a:gdLst>
              <a:gd name="T0" fmla="*/ 94 w 94"/>
              <a:gd name="T1" fmla="*/ 111 h 111"/>
              <a:gd name="T2" fmla="*/ 0 w 94"/>
              <a:gd name="T3" fmla="*/ 111 h 111"/>
              <a:gd name="T4" fmla="*/ 0 w 94"/>
              <a:gd name="T5" fmla="*/ 47 h 111"/>
              <a:gd name="T6" fmla="*/ 47 w 94"/>
              <a:gd name="T7" fmla="*/ 0 h 111"/>
              <a:gd name="T8" fmla="*/ 94 w 94"/>
              <a:gd name="T9" fmla="*/ 47 h 111"/>
              <a:gd name="T10" fmla="*/ 94 w 94"/>
              <a:gd name="T11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4" h="111">
                <a:moveTo>
                  <a:pt x="94" y="111"/>
                </a:moveTo>
                <a:cubicBezTo>
                  <a:pt x="0" y="111"/>
                  <a:pt x="0" y="111"/>
                  <a:pt x="0" y="111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1"/>
                  <a:pt x="21" y="0"/>
                  <a:pt x="47" y="0"/>
                </a:cubicBezTo>
                <a:cubicBezTo>
                  <a:pt x="73" y="0"/>
                  <a:pt x="94" y="21"/>
                  <a:pt x="94" y="47"/>
                </a:cubicBezTo>
                <a:lnTo>
                  <a:pt x="94" y="1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rot="723718" flipH="1">
            <a:off x="1995617" y="4243466"/>
            <a:ext cx="4045928" cy="1647220"/>
          </a:xfrm>
          <a:custGeom>
            <a:avLst/>
            <a:gdLst>
              <a:gd name="T0" fmla="*/ 440 w 514"/>
              <a:gd name="T1" fmla="*/ 208 h 208"/>
              <a:gd name="T2" fmla="*/ 427 w 514"/>
              <a:gd name="T3" fmla="*/ 207 h 208"/>
              <a:gd name="T4" fmla="*/ 57 w 514"/>
              <a:gd name="T5" fmla="*/ 127 h 208"/>
              <a:gd name="T6" fmla="*/ 8 w 514"/>
              <a:gd name="T7" fmla="*/ 52 h 208"/>
              <a:gd name="T8" fmla="*/ 19 w 514"/>
              <a:gd name="T9" fmla="*/ 0 h 208"/>
              <a:gd name="T10" fmla="*/ 51 w 514"/>
              <a:gd name="T11" fmla="*/ 7 h 208"/>
              <a:gd name="T12" fmla="*/ 40 w 514"/>
              <a:gd name="T13" fmla="*/ 59 h 208"/>
              <a:gd name="T14" fmla="*/ 63 w 514"/>
              <a:gd name="T15" fmla="*/ 95 h 208"/>
              <a:gd name="T16" fmla="*/ 434 w 514"/>
              <a:gd name="T17" fmla="*/ 175 h 208"/>
              <a:gd name="T18" fmla="*/ 471 w 514"/>
              <a:gd name="T19" fmla="*/ 151 h 208"/>
              <a:gd name="T20" fmla="*/ 482 w 514"/>
              <a:gd name="T21" fmla="*/ 99 h 208"/>
              <a:gd name="T22" fmla="*/ 514 w 514"/>
              <a:gd name="T23" fmla="*/ 106 h 208"/>
              <a:gd name="T24" fmla="*/ 503 w 514"/>
              <a:gd name="T25" fmla="*/ 158 h 208"/>
              <a:gd name="T26" fmla="*/ 440 w 514"/>
              <a:gd name="T27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4" h="208">
                <a:moveTo>
                  <a:pt x="440" y="208"/>
                </a:moveTo>
                <a:cubicBezTo>
                  <a:pt x="436" y="208"/>
                  <a:pt x="432" y="208"/>
                  <a:pt x="427" y="207"/>
                </a:cubicBezTo>
                <a:cubicBezTo>
                  <a:pt x="57" y="127"/>
                  <a:pt x="57" y="127"/>
                  <a:pt x="57" y="127"/>
                </a:cubicBezTo>
                <a:cubicBezTo>
                  <a:pt x="22" y="120"/>
                  <a:pt x="0" y="86"/>
                  <a:pt x="8" y="52"/>
                </a:cubicBezTo>
                <a:cubicBezTo>
                  <a:pt x="19" y="0"/>
                  <a:pt x="19" y="0"/>
                  <a:pt x="19" y="0"/>
                </a:cubicBezTo>
                <a:cubicBezTo>
                  <a:pt x="51" y="7"/>
                  <a:pt x="51" y="7"/>
                  <a:pt x="51" y="7"/>
                </a:cubicBezTo>
                <a:cubicBezTo>
                  <a:pt x="40" y="59"/>
                  <a:pt x="40" y="59"/>
                  <a:pt x="40" y="59"/>
                </a:cubicBezTo>
                <a:cubicBezTo>
                  <a:pt x="36" y="75"/>
                  <a:pt x="47" y="92"/>
                  <a:pt x="63" y="95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451" y="178"/>
                  <a:pt x="467" y="168"/>
                  <a:pt x="471" y="151"/>
                </a:cubicBezTo>
                <a:cubicBezTo>
                  <a:pt x="482" y="99"/>
                  <a:pt x="482" y="99"/>
                  <a:pt x="482" y="99"/>
                </a:cubicBezTo>
                <a:cubicBezTo>
                  <a:pt x="514" y="106"/>
                  <a:pt x="514" y="106"/>
                  <a:pt x="514" y="106"/>
                </a:cubicBezTo>
                <a:cubicBezTo>
                  <a:pt x="503" y="158"/>
                  <a:pt x="503" y="158"/>
                  <a:pt x="503" y="158"/>
                </a:cubicBezTo>
                <a:cubicBezTo>
                  <a:pt x="496" y="188"/>
                  <a:pt x="470" y="208"/>
                  <a:pt x="440" y="20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9969" y="3372596"/>
            <a:ext cx="1614944" cy="222037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9600" b="1" dirty="0" smtClean="0">
                <a:solidFill>
                  <a:srgbClr val="FFC000"/>
                </a:solidFill>
                <a:cs typeface="+mj-cs"/>
              </a:rPr>
              <a:t>Q</a:t>
            </a:r>
            <a:endParaRPr lang="fa-IR" sz="96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H="1">
            <a:off x="760202" y="4587801"/>
            <a:ext cx="2912882" cy="658422"/>
          </a:xfrm>
          <a:custGeom>
            <a:avLst/>
            <a:gdLst>
              <a:gd name="T0" fmla="*/ 369 w 370"/>
              <a:gd name="T1" fmla="*/ 22 h 83"/>
              <a:gd name="T2" fmla="*/ 288 w 370"/>
              <a:gd name="T3" fmla="*/ 83 h 83"/>
              <a:gd name="T4" fmla="*/ 83 w 370"/>
              <a:gd name="T5" fmla="*/ 83 h 83"/>
              <a:gd name="T6" fmla="*/ 2 w 370"/>
              <a:gd name="T7" fmla="*/ 22 h 83"/>
              <a:gd name="T8" fmla="*/ 5 w 370"/>
              <a:gd name="T9" fmla="*/ 7 h 83"/>
              <a:gd name="T10" fmla="*/ 19 w 370"/>
              <a:gd name="T11" fmla="*/ 0 h 83"/>
              <a:gd name="T12" fmla="*/ 352 w 370"/>
              <a:gd name="T13" fmla="*/ 0 h 83"/>
              <a:gd name="T14" fmla="*/ 366 w 370"/>
              <a:gd name="T15" fmla="*/ 7 h 83"/>
              <a:gd name="T16" fmla="*/ 369 w 370"/>
              <a:gd name="T17" fmla="*/ 2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0" h="83">
                <a:moveTo>
                  <a:pt x="369" y="22"/>
                </a:moveTo>
                <a:cubicBezTo>
                  <a:pt x="358" y="58"/>
                  <a:pt x="325" y="83"/>
                  <a:pt x="288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46" y="83"/>
                  <a:pt x="13" y="58"/>
                  <a:pt x="2" y="22"/>
                </a:cubicBezTo>
                <a:cubicBezTo>
                  <a:pt x="0" y="17"/>
                  <a:pt x="1" y="11"/>
                  <a:pt x="5" y="7"/>
                </a:cubicBezTo>
                <a:cubicBezTo>
                  <a:pt x="8" y="2"/>
                  <a:pt x="13" y="0"/>
                  <a:pt x="19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8" y="0"/>
                  <a:pt x="363" y="2"/>
                  <a:pt x="366" y="7"/>
                </a:cubicBezTo>
                <a:cubicBezTo>
                  <a:pt x="369" y="11"/>
                  <a:pt x="370" y="17"/>
                  <a:pt x="369" y="2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11019" y="3607672"/>
            <a:ext cx="3165941" cy="187208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8000" b="1" dirty="0" smtClean="0">
                <a:solidFill>
                  <a:srgbClr val="FFC000"/>
                </a:solidFill>
                <a:cs typeface="+mj-cs"/>
              </a:rPr>
              <a:t>SEP</a:t>
            </a:r>
            <a:endParaRPr lang="fa-IR" sz="8000" b="1" dirty="0">
              <a:solidFill>
                <a:srgbClr val="FFC000"/>
              </a:solidFill>
              <a:cs typeface="+mj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 flipH="1">
            <a:off x="4540899" y="4590127"/>
            <a:ext cx="2912882" cy="656096"/>
          </a:xfrm>
          <a:custGeom>
            <a:avLst/>
            <a:gdLst>
              <a:gd name="T0" fmla="*/ 368 w 370"/>
              <a:gd name="T1" fmla="*/ 23 h 83"/>
              <a:gd name="T2" fmla="*/ 287 w 370"/>
              <a:gd name="T3" fmla="*/ 83 h 83"/>
              <a:gd name="T4" fmla="*/ 82 w 370"/>
              <a:gd name="T5" fmla="*/ 83 h 83"/>
              <a:gd name="T6" fmla="*/ 1 w 370"/>
              <a:gd name="T7" fmla="*/ 23 h 83"/>
              <a:gd name="T8" fmla="*/ 4 w 370"/>
              <a:gd name="T9" fmla="*/ 7 h 83"/>
              <a:gd name="T10" fmla="*/ 18 w 370"/>
              <a:gd name="T11" fmla="*/ 0 h 83"/>
              <a:gd name="T12" fmla="*/ 351 w 370"/>
              <a:gd name="T13" fmla="*/ 0 h 83"/>
              <a:gd name="T14" fmla="*/ 365 w 370"/>
              <a:gd name="T15" fmla="*/ 7 h 83"/>
              <a:gd name="T16" fmla="*/ 368 w 370"/>
              <a:gd name="T17" fmla="*/ 2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0" h="83">
                <a:moveTo>
                  <a:pt x="368" y="23"/>
                </a:moveTo>
                <a:cubicBezTo>
                  <a:pt x="357" y="59"/>
                  <a:pt x="324" y="83"/>
                  <a:pt x="287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45" y="83"/>
                  <a:pt x="12" y="59"/>
                  <a:pt x="1" y="23"/>
                </a:cubicBezTo>
                <a:cubicBezTo>
                  <a:pt x="0" y="18"/>
                  <a:pt x="1" y="12"/>
                  <a:pt x="4" y="7"/>
                </a:cubicBezTo>
                <a:cubicBezTo>
                  <a:pt x="7" y="3"/>
                  <a:pt x="13" y="0"/>
                  <a:pt x="18" y="0"/>
                </a:cubicBezTo>
                <a:cubicBezTo>
                  <a:pt x="351" y="0"/>
                  <a:pt x="351" y="0"/>
                  <a:pt x="351" y="0"/>
                </a:cubicBezTo>
                <a:cubicBezTo>
                  <a:pt x="357" y="0"/>
                  <a:pt x="362" y="3"/>
                  <a:pt x="365" y="7"/>
                </a:cubicBezTo>
                <a:cubicBezTo>
                  <a:pt x="369" y="12"/>
                  <a:pt x="370" y="18"/>
                  <a:pt x="368" y="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 flipH="1">
            <a:off x="3947620" y="5195039"/>
            <a:ext cx="337354" cy="339681"/>
          </a:xfrm>
          <a:prstGeom prst="ellipse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292690" y="3992029"/>
            <a:ext cx="342433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3600" b="1" dirty="0" smtClean="0">
                <a:solidFill>
                  <a:srgbClr val="FFC000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نزدیکترین هدف</a:t>
            </a:r>
            <a:endParaRPr lang="fa-IR" sz="3600" b="1" dirty="0">
              <a:solidFill>
                <a:srgbClr val="FFC000"/>
              </a:solidFill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87" y="3975435"/>
            <a:ext cx="3647152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3600" b="1" dirty="0" err="1" smtClean="0">
                <a:solidFill>
                  <a:srgbClr val="FFC000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باارزشترین</a:t>
            </a:r>
            <a:r>
              <a:rPr lang="fa-IR" sz="3600" b="1" dirty="0" smtClean="0">
                <a:solidFill>
                  <a:srgbClr val="FFC000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 هدف</a:t>
            </a:r>
            <a:endParaRPr lang="fa-IR" sz="3600" b="1" dirty="0">
              <a:solidFill>
                <a:srgbClr val="FFC000"/>
              </a:solidFill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820159" y="5083176"/>
            <a:ext cx="593279" cy="5932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01486" y="4997279"/>
                <a:ext cx="298480" cy="5847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a-IR" sz="3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µ</m:t>
                      </m:r>
                    </m:oMath>
                  </m:oMathPara>
                </a14:m>
                <a:endParaRPr lang="fa-IR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486" y="4997279"/>
                <a:ext cx="298480" cy="584775"/>
              </a:xfrm>
              <a:prstGeom prst="rect">
                <a:avLst/>
              </a:prstGeom>
              <a:blipFill rotWithShape="0">
                <a:blip r:embed="rId3"/>
                <a:stretch>
                  <a:fillRect r="-6122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0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820221" y="2015471"/>
            <a:ext cx="6551561" cy="4274847"/>
            <a:chOff x="1005686" y="528755"/>
            <a:chExt cx="9123052" cy="5952727"/>
          </a:xfrm>
        </p:grpSpPr>
        <p:grpSp>
          <p:nvGrpSpPr>
            <p:cNvPr id="93" name="Group 92"/>
            <p:cNvGrpSpPr/>
            <p:nvPr/>
          </p:nvGrpSpPr>
          <p:grpSpPr>
            <a:xfrm>
              <a:off x="1005686" y="528755"/>
              <a:ext cx="9123052" cy="5952727"/>
              <a:chOff x="1005686" y="528755"/>
              <a:chExt cx="9123052" cy="5952727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4947477" y="2218174"/>
                <a:ext cx="5015753" cy="410679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211660" y="2218175"/>
                <a:ext cx="2621935" cy="176098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53883" y="528755"/>
                <a:ext cx="8074855" cy="5952727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211660" y="686276"/>
                <a:ext cx="7751570" cy="134577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364059" y="838676"/>
                <a:ext cx="3441219" cy="97377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2400" dirty="0" smtClean="0">
                    <a:solidFill>
                      <a:srgbClr val="FFC000"/>
                    </a:solidFill>
                  </a:rPr>
                  <a:t>SEP</a:t>
                </a:r>
                <a:endParaRPr lang="fa-IR" sz="24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78879" y="838675"/>
                <a:ext cx="3531093" cy="973779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2400" dirty="0" smtClean="0">
                    <a:solidFill>
                      <a:srgbClr val="FFC000"/>
                    </a:solidFill>
                  </a:rPr>
                  <a:t>Q</a:t>
                </a:r>
                <a:endParaRPr lang="fa-IR" sz="24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77" name="Down Arrow 76"/>
              <p:cNvSpPr/>
              <p:nvPr/>
            </p:nvSpPr>
            <p:spPr>
              <a:xfrm rot="16200000">
                <a:off x="2208220" y="2523901"/>
                <a:ext cx="354567" cy="1196790"/>
              </a:xfrm>
              <a:prstGeom prst="downArrow">
                <a:avLst>
                  <a:gd name="adj1" fmla="val 45248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78" name="Down Arrow 77"/>
              <p:cNvSpPr/>
              <p:nvPr/>
            </p:nvSpPr>
            <p:spPr>
              <a:xfrm>
                <a:off x="3231108" y="1812454"/>
                <a:ext cx="354567" cy="885348"/>
              </a:xfrm>
              <a:prstGeom prst="downArrow">
                <a:avLst>
                  <a:gd name="adj1" fmla="val 45248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79" name="Bent Arrow 78"/>
              <p:cNvSpPr/>
              <p:nvPr/>
            </p:nvSpPr>
            <p:spPr>
              <a:xfrm rot="5400000" flipH="1">
                <a:off x="3410291" y="2214878"/>
                <a:ext cx="1384317" cy="579468"/>
              </a:xfrm>
              <a:prstGeom prst="bentArrow">
                <a:avLst>
                  <a:gd name="adj1" fmla="val 26252"/>
                  <a:gd name="adj2" fmla="val 27192"/>
                  <a:gd name="adj3" fmla="val 25000"/>
                  <a:gd name="adj4" fmla="val 78559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83898" y="2697802"/>
                <a:ext cx="848987" cy="848987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1200" dirty="0" smtClean="0">
                    <a:solidFill>
                      <a:srgbClr val="FFC000"/>
                    </a:solidFill>
                    <a:cs typeface="+mj-cs"/>
                  </a:rPr>
                  <a:t>Min</a:t>
                </a:r>
                <a:endParaRPr lang="fa-IR" sz="1200" dirty="0">
                  <a:solidFill>
                    <a:srgbClr val="FFC000"/>
                  </a:solidFill>
                  <a:cs typeface="+mj-cs"/>
                </a:endParaRPr>
              </a:p>
            </p:txBody>
          </p:sp>
          <p:sp>
            <p:nvSpPr>
              <p:cNvPr id="80" name="Bent Arrow 79"/>
              <p:cNvSpPr/>
              <p:nvPr/>
            </p:nvSpPr>
            <p:spPr>
              <a:xfrm rot="16200000" flipH="1" flipV="1">
                <a:off x="4854449" y="2122359"/>
                <a:ext cx="497664" cy="2351197"/>
              </a:xfrm>
              <a:prstGeom prst="bentArrow">
                <a:avLst>
                  <a:gd name="adj1" fmla="val 29779"/>
                  <a:gd name="adj2" fmla="val 25195"/>
                  <a:gd name="adj3" fmla="val 26775"/>
                  <a:gd name="adj4" fmla="val 6266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Bent Arrow 81"/>
              <p:cNvSpPr/>
              <p:nvPr/>
            </p:nvSpPr>
            <p:spPr>
              <a:xfrm flipH="1" flipV="1">
                <a:off x="6514601" y="1812452"/>
                <a:ext cx="862793" cy="2222338"/>
              </a:xfrm>
              <a:prstGeom prst="bentArrow">
                <a:avLst>
                  <a:gd name="adj1" fmla="val 16655"/>
                  <a:gd name="adj2" fmla="val 15890"/>
                  <a:gd name="adj3" fmla="val 17254"/>
                  <a:gd name="adj4" fmla="val 51107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Down Arrow 82"/>
              <p:cNvSpPr/>
              <p:nvPr/>
            </p:nvSpPr>
            <p:spPr>
              <a:xfrm>
                <a:off x="5976485" y="4098702"/>
                <a:ext cx="354567" cy="885348"/>
              </a:xfrm>
              <a:prstGeom prst="downArrow">
                <a:avLst>
                  <a:gd name="adj1" fmla="val 45248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805278" y="3558219"/>
                <a:ext cx="696982" cy="696982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4400" dirty="0" smtClean="0">
                    <a:solidFill>
                      <a:srgbClr val="FFC000"/>
                    </a:solidFill>
                  </a:rPr>
                  <a:t>=</a:t>
                </a:r>
                <a:endParaRPr lang="fa-IR" sz="44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5" name="Down Arrow 84"/>
              <p:cNvSpPr/>
              <p:nvPr/>
            </p:nvSpPr>
            <p:spPr>
              <a:xfrm rot="16200000">
                <a:off x="3609573" y="3321416"/>
                <a:ext cx="354567" cy="3999494"/>
              </a:xfrm>
              <a:prstGeom prst="downArrow">
                <a:avLst>
                  <a:gd name="adj1" fmla="val 45248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462903" y="4979568"/>
                <a:ext cx="1182792" cy="68010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 dirty="0"/>
              </a:p>
            </p:txBody>
          </p:sp>
          <p:sp>
            <p:nvSpPr>
              <p:cNvPr id="87" name="Down Arrow 86"/>
              <p:cNvSpPr/>
              <p:nvPr/>
            </p:nvSpPr>
            <p:spPr>
              <a:xfrm rot="16200000">
                <a:off x="6776340" y="4822767"/>
                <a:ext cx="354567" cy="996789"/>
              </a:xfrm>
              <a:prstGeom prst="downArrow">
                <a:avLst>
                  <a:gd name="adj1" fmla="val 45248"/>
                  <a:gd name="adj2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796985" y="4972671"/>
                <a:ext cx="696982" cy="696982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4400" dirty="0" smtClean="0">
                    <a:solidFill>
                      <a:srgbClr val="FFC000"/>
                    </a:solidFill>
                  </a:rPr>
                  <a:t>=</a:t>
                </a:r>
                <a:endParaRPr lang="fa-IR" sz="44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8" name="Bent Arrow 87"/>
              <p:cNvSpPr/>
              <p:nvPr/>
            </p:nvSpPr>
            <p:spPr>
              <a:xfrm rot="5400000" flipH="1">
                <a:off x="7157252" y="3323431"/>
                <a:ext cx="3574532" cy="579468"/>
              </a:xfrm>
              <a:prstGeom prst="bentArrow">
                <a:avLst>
                  <a:gd name="adj1" fmla="val 26252"/>
                  <a:gd name="adj2" fmla="val 27192"/>
                  <a:gd name="adj3" fmla="val 25000"/>
                  <a:gd name="adj4" fmla="val 78559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Bent Arrow 88"/>
              <p:cNvSpPr/>
              <p:nvPr/>
            </p:nvSpPr>
            <p:spPr>
              <a:xfrm rot="5400000" flipH="1">
                <a:off x="4735258" y="2729497"/>
                <a:ext cx="497664" cy="6393965"/>
              </a:xfrm>
              <a:prstGeom prst="bentArrow">
                <a:avLst>
                  <a:gd name="adj1" fmla="val 29779"/>
                  <a:gd name="adj2" fmla="val 25195"/>
                  <a:gd name="adj3" fmla="val 26775"/>
                  <a:gd name="adj4" fmla="val 62664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fa-IR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185221" y="2898667"/>
                <a:ext cx="64633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 smtClean="0">
                    <a:solidFill>
                      <a:srgbClr val="FFC000"/>
                    </a:solidFill>
                  </a:rPr>
                  <a:t>SEP</a:t>
                </a:r>
                <a:endParaRPr lang="fa-IR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471086" y="5097534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 smtClean="0">
                    <a:solidFill>
                      <a:srgbClr val="FFC000"/>
                    </a:solidFill>
                  </a:rPr>
                  <a:t>Q</a:t>
                </a:r>
                <a:endParaRPr lang="fa-IR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005686" y="5880806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r>
                  <a:rPr lang="en-US" dirty="0" smtClean="0">
                    <a:solidFill>
                      <a:srgbClr val="FFC000"/>
                    </a:solidFill>
                  </a:rPr>
                  <a:t>Shock</a:t>
                </a:r>
                <a:endParaRPr lang="fa-IR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33" name="Down Arrow 32"/>
            <p:cNvSpPr/>
            <p:nvPr/>
          </p:nvSpPr>
          <p:spPr>
            <a:xfrm>
              <a:off x="8022703" y="1830429"/>
              <a:ext cx="354567" cy="3131164"/>
            </a:xfrm>
            <a:prstGeom prst="downArrow">
              <a:avLst>
                <a:gd name="adj1" fmla="val 45248"/>
                <a:gd name="adj2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44</a:t>
            </a:fld>
            <a:endParaRPr lang="fa-IR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838201" y="432269"/>
            <a:ext cx="10515600" cy="1325563"/>
          </a:xfrm>
        </p:spPr>
        <p:txBody>
          <a:bodyPr/>
          <a:lstStyle/>
          <a:p>
            <a:pPr algn="ctr"/>
            <a:r>
              <a:rPr lang="fa-IR" sz="4400" dirty="0">
                <a:latin typeface="Iranian Sans" panose="01000500000000020002" pitchFamily="2" charset="-78"/>
                <a:cs typeface="Iranian Sans" panose="01000500000000020002" pitchFamily="2" charset="-78"/>
              </a:rPr>
              <a:t>ترکیب داده ها</a:t>
            </a:r>
          </a:p>
        </p:txBody>
      </p:sp>
    </p:spTree>
    <p:extLst>
      <p:ext uri="{BB962C8B-B14F-4D97-AF65-F5344CB8AC3E}">
        <p14:creationId xmlns:p14="http://schemas.microsoft.com/office/powerpoint/2010/main" val="10645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541224" y="202842"/>
            <a:ext cx="6452316" cy="6452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fa-IR" sz="72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محیط های آزمایشی</a:t>
            </a:r>
            <a:endParaRPr lang="fa-IR" sz="72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368" y="2743201"/>
            <a:ext cx="6375839" cy="43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177443" y="2309004"/>
            <a:ext cx="1807173" cy="529707"/>
            <a:chOff x="2054815" y="808955"/>
            <a:chExt cx="1807173" cy="529707"/>
          </a:xfrm>
          <a:solidFill>
            <a:schemeClr val="accent1"/>
          </a:solidFill>
        </p:grpSpPr>
        <p:sp>
          <p:nvSpPr>
            <p:cNvPr id="34" name="Rectangle 33"/>
            <p:cNvSpPr/>
            <p:nvPr/>
          </p:nvSpPr>
          <p:spPr>
            <a:xfrm>
              <a:off x="2054815" y="808955"/>
              <a:ext cx="1807173" cy="52970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3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 34"/>
            <p:cNvSpPr/>
            <p:nvPr/>
          </p:nvSpPr>
          <p:spPr>
            <a:xfrm>
              <a:off x="2054815" y="808955"/>
              <a:ext cx="1807173" cy="52970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200" b="1" dirty="0">
                  <a:cs typeface="B Zar" panose="00000400000000000000" pitchFamily="2" charset="-78"/>
                </a:rPr>
                <a:t>هوش مصنوعی </a:t>
              </a:r>
              <a:endParaRPr lang="fa-IR" sz="2200" b="1" kern="1200" dirty="0">
                <a:cs typeface="B Zar" panose="00000400000000000000" pitchFamily="2" charset="-78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120422" y="2309004"/>
            <a:ext cx="2256020" cy="529707"/>
            <a:chOff x="4133600" y="808955"/>
            <a:chExt cx="1807173" cy="529707"/>
          </a:xfrm>
          <a:solidFill>
            <a:schemeClr val="accent1"/>
          </a:solidFill>
        </p:grpSpPr>
        <p:sp>
          <p:nvSpPr>
            <p:cNvPr id="37" name="Rectangle 36"/>
            <p:cNvSpPr/>
            <p:nvPr/>
          </p:nvSpPr>
          <p:spPr>
            <a:xfrm>
              <a:off x="4133600" y="808955"/>
              <a:ext cx="1807173" cy="52970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3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4133600" y="808955"/>
              <a:ext cx="1807173" cy="52970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200" b="1" dirty="0" err="1">
                  <a:cs typeface="B Zar" panose="00000400000000000000" pitchFamily="2" charset="-78"/>
                </a:rPr>
                <a:t>سیستم‌های</a:t>
              </a:r>
              <a:r>
                <a:rPr lang="fa-IR" sz="2200" b="1" dirty="0">
                  <a:cs typeface="B Zar" panose="00000400000000000000" pitchFamily="2" charset="-78"/>
                </a:rPr>
                <a:t> </a:t>
              </a:r>
              <a:r>
                <a:rPr lang="fa-IR" sz="2200" b="1" dirty="0" err="1">
                  <a:cs typeface="B Zar" panose="00000400000000000000" pitchFamily="2" charset="-78"/>
                </a:rPr>
                <a:t>توزیع‌شده</a:t>
              </a:r>
              <a:r>
                <a:rPr lang="fa-IR" sz="2200" b="1" dirty="0">
                  <a:cs typeface="B Zar" panose="00000400000000000000" pitchFamily="2" charset="-78"/>
                </a:rPr>
                <a:t> </a:t>
              </a:r>
              <a:endParaRPr lang="fa-IR" sz="2200" b="1" kern="1200" dirty="0">
                <a:cs typeface="B Zar" panose="00000400000000000000" pitchFamily="2" charset="-78"/>
              </a:endParaRPr>
            </a:p>
          </p:txBody>
        </p:sp>
      </p:grpSp>
      <p:sp>
        <p:nvSpPr>
          <p:cNvPr id="41" name="Straight Connector 7"/>
          <p:cNvSpPr/>
          <p:nvPr/>
        </p:nvSpPr>
        <p:spPr>
          <a:xfrm>
            <a:off x="2081030" y="2874931"/>
            <a:ext cx="1039392" cy="2716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5805"/>
                </a:lnTo>
                <a:lnTo>
                  <a:pt x="1039392" y="135805"/>
                </a:lnTo>
                <a:lnTo>
                  <a:pt x="1039392" y="271611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Straight Connector 8"/>
          <p:cNvSpPr/>
          <p:nvPr/>
        </p:nvSpPr>
        <p:spPr>
          <a:xfrm>
            <a:off x="3133828" y="2874930"/>
            <a:ext cx="1039392" cy="2716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39392" y="0"/>
                </a:moveTo>
                <a:lnTo>
                  <a:pt x="1039392" y="135805"/>
                </a:lnTo>
                <a:lnTo>
                  <a:pt x="0" y="135805"/>
                </a:lnTo>
                <a:lnTo>
                  <a:pt x="0" y="271611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Straight Connector 3"/>
          <p:cNvSpPr/>
          <p:nvPr/>
        </p:nvSpPr>
        <p:spPr>
          <a:xfrm>
            <a:off x="4159815" y="4450305"/>
            <a:ext cx="1241471" cy="2716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5805"/>
                </a:lnTo>
                <a:lnTo>
                  <a:pt x="1241471" y="135805"/>
                </a:lnTo>
                <a:lnTo>
                  <a:pt x="1241471" y="271611"/>
                </a:lnTo>
              </a:path>
            </a:pathLst>
          </a:custGeom>
          <a:noFill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Straight Connector 6"/>
          <p:cNvSpPr/>
          <p:nvPr/>
        </p:nvSpPr>
        <p:spPr>
          <a:xfrm>
            <a:off x="2918343" y="4450305"/>
            <a:ext cx="1241471" cy="2716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41471" y="0"/>
                </a:moveTo>
                <a:lnTo>
                  <a:pt x="1241471" y="135805"/>
                </a:lnTo>
                <a:lnTo>
                  <a:pt x="0" y="135805"/>
                </a:lnTo>
                <a:lnTo>
                  <a:pt x="0" y="271611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7"/>
          <p:cNvSpPr/>
          <p:nvPr/>
        </p:nvSpPr>
        <p:spPr>
          <a:xfrm>
            <a:off x="3120422" y="3648987"/>
            <a:ext cx="1039392" cy="2716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5805"/>
                </a:lnTo>
                <a:lnTo>
                  <a:pt x="1039392" y="135805"/>
                </a:lnTo>
                <a:lnTo>
                  <a:pt x="1039392" y="271611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Straight Connector 8"/>
          <p:cNvSpPr/>
          <p:nvPr/>
        </p:nvSpPr>
        <p:spPr>
          <a:xfrm>
            <a:off x="2081030" y="3648987"/>
            <a:ext cx="1039392" cy="2716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039392" y="0"/>
                </a:moveTo>
                <a:lnTo>
                  <a:pt x="1039392" y="135805"/>
                </a:lnTo>
                <a:lnTo>
                  <a:pt x="0" y="135805"/>
                </a:lnTo>
                <a:lnTo>
                  <a:pt x="0" y="271611"/>
                </a:lnTo>
              </a:path>
            </a:pathLst>
          </a:custGeom>
          <a:noFill/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Group 9"/>
          <p:cNvGrpSpPr/>
          <p:nvPr/>
        </p:nvGrpSpPr>
        <p:grpSpPr>
          <a:xfrm>
            <a:off x="2054218" y="3113155"/>
            <a:ext cx="2132408" cy="535831"/>
            <a:chOff x="2931590" y="1512"/>
            <a:chExt cx="2132408" cy="535831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2931590" y="1512"/>
              <a:ext cx="2132408" cy="535831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931590" y="1512"/>
              <a:ext cx="2132408" cy="535831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000" kern="1200" dirty="0">
                  <a:cs typeface="B Zar" panose="00000400000000000000" pitchFamily="2" charset="-78"/>
                </a:rPr>
                <a:t>هوش مصنوعی توزیع شده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77443" y="3920598"/>
            <a:ext cx="1807173" cy="529707"/>
            <a:chOff x="2054815" y="808955"/>
            <a:chExt cx="1807173" cy="529707"/>
          </a:xfrm>
        </p:grpSpPr>
        <p:sp>
          <p:nvSpPr>
            <p:cNvPr id="27" name="Rectangle 26"/>
            <p:cNvSpPr/>
            <p:nvPr/>
          </p:nvSpPr>
          <p:spPr>
            <a:xfrm>
              <a:off x="2054815" y="808955"/>
              <a:ext cx="1807173" cy="529707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3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2054815" y="808955"/>
              <a:ext cx="1807173" cy="529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000" kern="1200">
                  <a:cs typeface="B Zar" panose="00000400000000000000" pitchFamily="2" charset="-78"/>
                </a:rPr>
                <a:t>حل مسئله توزیع شده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256228" y="3920598"/>
            <a:ext cx="1807173" cy="529707"/>
            <a:chOff x="4133600" y="808955"/>
            <a:chExt cx="1807173" cy="529707"/>
          </a:xfrm>
          <a:solidFill>
            <a:schemeClr val="accent1"/>
          </a:solidFill>
        </p:grpSpPr>
        <p:sp>
          <p:nvSpPr>
            <p:cNvPr id="25" name="Rectangle 24"/>
            <p:cNvSpPr/>
            <p:nvPr/>
          </p:nvSpPr>
          <p:spPr>
            <a:xfrm>
              <a:off x="4133600" y="808955"/>
              <a:ext cx="1807173" cy="52970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3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4133600" y="808955"/>
              <a:ext cx="1807173" cy="529707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000" kern="1200">
                  <a:cs typeface="B Zar" panose="00000400000000000000" pitchFamily="2" charset="-78"/>
                </a:rPr>
                <a:t>سیستم های چند عاملی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84102" y="4721917"/>
            <a:ext cx="2602524" cy="560677"/>
            <a:chOff x="2690050" y="1610274"/>
            <a:chExt cx="2211331" cy="560677"/>
          </a:xfrm>
        </p:grpSpPr>
        <p:sp>
          <p:nvSpPr>
            <p:cNvPr id="23" name="Rectangle 22"/>
            <p:cNvSpPr/>
            <p:nvPr/>
          </p:nvSpPr>
          <p:spPr>
            <a:xfrm>
              <a:off x="2690050" y="1610274"/>
              <a:ext cx="2211331" cy="56067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2690050" y="1610274"/>
              <a:ext cx="2211331" cy="5606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000" kern="1200">
                  <a:cs typeface="B Zar" panose="00000400000000000000" pitchFamily="2" charset="-78"/>
                </a:rPr>
                <a:t>سیستم های چند عامله مشارکتی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90027" y="5575203"/>
            <a:ext cx="1339574" cy="535831"/>
            <a:chOff x="3242883" y="2442563"/>
            <a:chExt cx="1339574" cy="535831"/>
          </a:xfrm>
        </p:grpSpPr>
        <p:sp>
          <p:nvSpPr>
            <p:cNvPr id="21" name="Rectangle 20"/>
            <p:cNvSpPr/>
            <p:nvPr/>
          </p:nvSpPr>
          <p:spPr>
            <a:xfrm>
              <a:off x="3242883" y="2442563"/>
              <a:ext cx="1339574" cy="53583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3242883" y="2442563"/>
              <a:ext cx="1339574" cy="5358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000" kern="1200" dirty="0">
                  <a:cs typeface="B Zar" panose="00000400000000000000" pitchFamily="2" charset="-78"/>
                </a:rPr>
                <a:t>یادگیری همزمان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07085" y="5575203"/>
            <a:ext cx="1339574" cy="535831"/>
            <a:chOff x="3242883" y="3250005"/>
            <a:chExt cx="1339574" cy="535831"/>
          </a:xfrm>
          <a:solidFill>
            <a:schemeClr val="accent3"/>
          </a:solidFill>
        </p:grpSpPr>
        <p:sp>
          <p:nvSpPr>
            <p:cNvPr id="19" name="Rectangle 18"/>
            <p:cNvSpPr/>
            <p:nvPr/>
          </p:nvSpPr>
          <p:spPr>
            <a:xfrm>
              <a:off x="3242883" y="3250005"/>
              <a:ext cx="1339574" cy="535831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3242883" y="3250005"/>
              <a:ext cx="1339574" cy="535831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000" kern="1200">
                  <a:cs typeface="B Zar" panose="00000400000000000000" pitchFamily="2" charset="-78"/>
                </a:rPr>
                <a:t>یادگیری تیمی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95621" y="4721917"/>
            <a:ext cx="2559942" cy="560677"/>
            <a:chOff x="5172993" y="1610274"/>
            <a:chExt cx="2211331" cy="560677"/>
          </a:xfrm>
        </p:grpSpPr>
        <p:sp>
          <p:nvSpPr>
            <p:cNvPr id="17" name="Rectangle 16"/>
            <p:cNvSpPr/>
            <p:nvPr/>
          </p:nvSpPr>
          <p:spPr>
            <a:xfrm>
              <a:off x="5172993" y="1610274"/>
              <a:ext cx="2211331" cy="560677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3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5172993" y="1610274"/>
              <a:ext cx="2211331" cy="5606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000" kern="1200" dirty="0">
                  <a:cs typeface="B Zar" panose="00000400000000000000" pitchFamily="2" charset="-78"/>
                </a:rPr>
                <a:t>سیستم های چند </a:t>
              </a:r>
              <a:r>
                <a:rPr lang="fa-IR" sz="2000" kern="1200" dirty="0" err="1">
                  <a:cs typeface="B Zar" panose="00000400000000000000" pitchFamily="2" charset="-78"/>
                </a:rPr>
                <a:t>عامله</a:t>
              </a:r>
              <a:r>
                <a:rPr lang="fa-IR" sz="2000" kern="1200" dirty="0">
                  <a:cs typeface="B Zar" panose="00000400000000000000" pitchFamily="2" charset="-78"/>
                </a:rPr>
                <a:t> رقابتی</a:t>
              </a:r>
            </a:p>
          </p:txBody>
        </p:sp>
      </p:grpSp>
      <p:sp>
        <p:nvSpPr>
          <p:cNvPr id="31" name="Straight Connector 3"/>
          <p:cNvSpPr/>
          <p:nvPr/>
        </p:nvSpPr>
        <p:spPr>
          <a:xfrm>
            <a:off x="2918344" y="5293093"/>
            <a:ext cx="1241471" cy="2716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35805"/>
                </a:lnTo>
                <a:lnTo>
                  <a:pt x="1241471" y="135805"/>
                </a:lnTo>
                <a:lnTo>
                  <a:pt x="1241471" y="271611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Straight Connector 6"/>
          <p:cNvSpPr/>
          <p:nvPr/>
        </p:nvSpPr>
        <p:spPr>
          <a:xfrm>
            <a:off x="1676872" y="5293093"/>
            <a:ext cx="1241471" cy="27161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241471" y="0"/>
                </a:moveTo>
                <a:lnTo>
                  <a:pt x="1241471" y="135805"/>
                </a:lnTo>
                <a:lnTo>
                  <a:pt x="0" y="135805"/>
                </a:lnTo>
                <a:lnTo>
                  <a:pt x="0" y="271611"/>
                </a:lnTo>
              </a:path>
            </a:pathLst>
          </a:custGeom>
          <a:noFill/>
        </p:spPr>
        <p:style>
          <a:lnRef idx="2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Shape 415"/>
          <p:cNvSpPr/>
          <p:nvPr/>
        </p:nvSpPr>
        <p:spPr>
          <a:xfrm rot="6600182">
            <a:off x="7084131" y="4288265"/>
            <a:ext cx="866454" cy="10931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65205" y="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oval" w="lg" len="lg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" name="Shape 422"/>
          <p:cNvSpPr/>
          <p:nvPr/>
        </p:nvSpPr>
        <p:spPr>
          <a:xfrm>
            <a:off x="6785483" y="1812271"/>
            <a:ext cx="2787342" cy="2788067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85" y="2349268"/>
            <a:ext cx="1979938" cy="1721358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3334361" y="5575203"/>
            <a:ext cx="1677718" cy="535831"/>
            <a:chOff x="3242883" y="2442563"/>
            <a:chExt cx="1339574" cy="535831"/>
          </a:xfrm>
        </p:grpSpPr>
        <p:sp>
          <p:nvSpPr>
            <p:cNvPr id="47" name="Rectangle 46"/>
            <p:cNvSpPr/>
            <p:nvPr/>
          </p:nvSpPr>
          <p:spPr>
            <a:xfrm>
              <a:off x="3242883" y="2442563"/>
              <a:ext cx="1339574" cy="53583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ectangle 47"/>
            <p:cNvSpPr/>
            <p:nvPr/>
          </p:nvSpPr>
          <p:spPr>
            <a:xfrm>
              <a:off x="3242883" y="2442563"/>
              <a:ext cx="1339574" cy="5358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2000" kern="1200" dirty="0">
                  <a:cs typeface="B Zar" panose="00000400000000000000" pitchFamily="2" charset="-78"/>
                </a:rPr>
                <a:t>یادگیری همزمان</a:t>
              </a: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</p:spPr>
        <p:txBody>
          <a:bodyPr/>
          <a:lstStyle/>
          <a:p>
            <a:pPr algn="ctr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جایگاه پژوهش انجام شده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51" name="Shape 415"/>
          <p:cNvSpPr/>
          <p:nvPr/>
        </p:nvSpPr>
        <p:spPr>
          <a:xfrm rot="5804453">
            <a:off x="6273771" y="3942813"/>
            <a:ext cx="866454" cy="33110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65205" y="0"/>
                </a:lnTo>
                <a:lnTo>
                  <a:pt x="120000" y="120000"/>
                </a:lnTo>
              </a:path>
            </a:pathLst>
          </a:custGeom>
          <a:noFill/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oval" w="lg" len="lg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83" y="3146541"/>
            <a:ext cx="3726983" cy="2236078"/>
          </a:xfrm>
          <a:ln>
            <a:solidFill>
              <a:schemeClr val="accent3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075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51" grpId="0" animBg="1"/>
      <p:bldP spid="5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7" y="4507263"/>
            <a:ext cx="1870359" cy="1602331"/>
          </a:xfrm>
        </p:spPr>
      </p:pic>
      <p:sp>
        <p:nvSpPr>
          <p:cNvPr id="9" name="Shape 8"/>
          <p:cNvSpPr/>
          <p:nvPr/>
        </p:nvSpPr>
        <p:spPr>
          <a:xfrm rot="7450429">
            <a:off x="1931884" y="2930310"/>
            <a:ext cx="2303901" cy="2303901"/>
          </a:xfrm>
          <a:prstGeom prst="leftCircularArrow">
            <a:avLst>
              <a:gd name="adj1" fmla="val 3886"/>
              <a:gd name="adj2" fmla="val 486698"/>
              <a:gd name="adj3" fmla="val 2262209"/>
              <a:gd name="adj4" fmla="val 8905962"/>
              <a:gd name="adj5" fmla="val 4534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Shape 9"/>
          <p:cNvSpPr/>
          <p:nvPr/>
        </p:nvSpPr>
        <p:spPr>
          <a:xfrm rot="7357186">
            <a:off x="1618939" y="2632920"/>
            <a:ext cx="2935435" cy="2900177"/>
          </a:xfrm>
          <a:prstGeom prst="leftCircularArrow">
            <a:avLst>
              <a:gd name="adj1" fmla="val 3318"/>
              <a:gd name="adj2" fmla="val 486698"/>
              <a:gd name="adj3" fmla="val 2285326"/>
              <a:gd name="adj4" fmla="val 8586645"/>
              <a:gd name="adj5" fmla="val 453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36" y="867951"/>
            <a:ext cx="4901184" cy="3639311"/>
          </a:xfrm>
          <a:prstGeom prst="rect">
            <a:avLst/>
          </a:prstGeom>
        </p:spPr>
      </p:pic>
      <p:sp>
        <p:nvSpPr>
          <p:cNvPr id="7" name="Shape 6"/>
          <p:cNvSpPr/>
          <p:nvPr/>
        </p:nvSpPr>
        <p:spPr>
          <a:xfrm rot="19161894">
            <a:off x="1931883" y="2930309"/>
            <a:ext cx="2303901" cy="2303901"/>
          </a:xfrm>
          <a:prstGeom prst="leftCircularArrow">
            <a:avLst>
              <a:gd name="adj1" fmla="val 3886"/>
              <a:gd name="adj2" fmla="val 486698"/>
              <a:gd name="adj3" fmla="val 2262209"/>
              <a:gd name="adj4" fmla="val 9252462"/>
              <a:gd name="adj5" fmla="val 4534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5099208" y="1087407"/>
            <a:ext cx="106150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محیط</a:t>
            </a:r>
            <a:endParaRPr lang="fa-IR" sz="2800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080" y="4926154"/>
            <a:ext cx="98937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عامل</a:t>
            </a:r>
            <a:endParaRPr lang="fa-IR" sz="2800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2640" y="4506785"/>
            <a:ext cx="70243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000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عمل</a:t>
            </a:r>
            <a:endParaRPr lang="fa-IR" sz="2000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4637" y="3408307"/>
            <a:ext cx="89800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000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پاداش</a:t>
            </a:r>
            <a:endParaRPr lang="fa-IR" sz="2000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9612" y="3397823"/>
            <a:ext cx="83227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000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حالت</a:t>
            </a:r>
            <a:endParaRPr lang="fa-IR" sz="2000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</p:spPr>
        <p:txBody>
          <a:bodyPr/>
          <a:lstStyle/>
          <a:p>
            <a:pPr algn="r"/>
            <a:r>
              <a:rPr lang="fa-IR" sz="4400" b="1" dirty="0" smtClean="0">
                <a:latin typeface="Iranian Sans" panose="01000500000000020002" pitchFamily="2" charset="-78"/>
                <a:cs typeface="B Titr" panose="00000700000000000000" pitchFamily="2" charset="-78"/>
              </a:rPr>
              <a:t>یادگیری تقویتی</a:t>
            </a:r>
            <a:endParaRPr lang="fa-IR" sz="4400" b="1" dirty="0">
              <a:latin typeface="Iranian Sans" panose="01000500000000020002" pitchFamily="2" charset="-78"/>
              <a:cs typeface="B Titr" panose="00000700000000000000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97440"/>
              </p:ext>
            </p:extLst>
          </p:nvPr>
        </p:nvGraphicFramePr>
        <p:xfrm>
          <a:off x="7790163" y="2561324"/>
          <a:ext cx="2785712" cy="3408582"/>
        </p:xfrm>
        <a:graphic>
          <a:graphicData uri="http://schemas.openxmlformats.org/drawingml/2006/table">
            <a:tbl>
              <a:tblPr rtl="1">
                <a:tableStyleId>{616DA210-FB5B-4158-B5E0-FEB733F419BA}</a:tableStyleId>
              </a:tblPr>
              <a:tblGrid>
                <a:gridCol w="696428"/>
                <a:gridCol w="696428"/>
                <a:gridCol w="696428"/>
                <a:gridCol w="696428"/>
              </a:tblGrid>
              <a:tr h="568097"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</a:tr>
              <a:tr h="568097"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</a:tr>
              <a:tr h="568097"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</a:tr>
              <a:tr h="568097"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</a:tr>
              <a:tr h="568097"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</a:tr>
              <a:tr h="568097">
                <a:tc>
                  <a:txBody>
                    <a:bodyPr/>
                    <a:lstStyle/>
                    <a:p>
                      <a:pPr algn="ctr" rtl="1"/>
                      <a:endParaRPr lang="fa-IR" sz="14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1"/>
                      <a:endParaRPr lang="fa-IR" sz="1400" dirty="0"/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453118" y="1857429"/>
            <a:ext cx="16065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 smtClean="0"/>
              <a:t>Q learning</a:t>
            </a:r>
            <a:endParaRPr lang="fa-IR" sz="2400" dirty="0"/>
          </a:p>
        </p:txBody>
      </p:sp>
      <p:sp>
        <p:nvSpPr>
          <p:cNvPr id="17" name="Freeform 103"/>
          <p:cNvSpPr>
            <a:spLocks/>
          </p:cNvSpPr>
          <p:nvPr/>
        </p:nvSpPr>
        <p:spPr bwMode="auto">
          <a:xfrm rot="16200000" flipH="1">
            <a:off x="9036459" y="2066468"/>
            <a:ext cx="453660" cy="402586"/>
          </a:xfrm>
          <a:custGeom>
            <a:avLst/>
            <a:gdLst/>
            <a:ahLst/>
            <a:cxnLst>
              <a:cxn ang="0">
                <a:pos x="300" y="79"/>
              </a:cxn>
              <a:cxn ang="0">
                <a:pos x="220" y="1"/>
              </a:cxn>
              <a:cxn ang="0">
                <a:pos x="220" y="1"/>
              </a:cxn>
              <a:cxn ang="0">
                <a:pos x="218" y="0"/>
              </a:cxn>
              <a:cxn ang="0">
                <a:pos x="218" y="0"/>
              </a:cxn>
              <a:cxn ang="0">
                <a:pos x="216" y="3"/>
              </a:cxn>
              <a:cxn ang="0">
                <a:pos x="216" y="47"/>
              </a:cxn>
              <a:cxn ang="0">
                <a:pos x="216" y="47"/>
              </a:cxn>
              <a:cxn ang="0">
                <a:pos x="200" y="49"/>
              </a:cxn>
              <a:cxn ang="0">
                <a:pos x="185" y="50"/>
              </a:cxn>
              <a:cxn ang="0">
                <a:pos x="155" y="56"/>
              </a:cxn>
              <a:cxn ang="0">
                <a:pos x="127" y="67"/>
              </a:cxn>
              <a:cxn ang="0">
                <a:pos x="102" y="81"/>
              </a:cxn>
              <a:cxn ang="0">
                <a:pos x="102" y="81"/>
              </a:cxn>
              <a:cxn ang="0">
                <a:pos x="87" y="90"/>
              </a:cxn>
              <a:cxn ang="0">
                <a:pos x="75" y="101"/>
              </a:cxn>
              <a:cxn ang="0">
                <a:pos x="62" y="114"/>
              </a:cxn>
              <a:cxn ang="0">
                <a:pos x="49" y="127"/>
              </a:cxn>
              <a:cxn ang="0">
                <a:pos x="49" y="127"/>
              </a:cxn>
              <a:cxn ang="0">
                <a:pos x="39" y="141"/>
              </a:cxn>
              <a:cxn ang="0">
                <a:pos x="29" y="157"/>
              </a:cxn>
              <a:cxn ang="0">
                <a:pos x="20" y="172"/>
              </a:cxn>
              <a:cxn ang="0">
                <a:pos x="15" y="190"/>
              </a:cxn>
              <a:cxn ang="0">
                <a:pos x="10" y="206"/>
              </a:cxn>
              <a:cxn ang="0">
                <a:pos x="4" y="224"/>
              </a:cxn>
              <a:cxn ang="0">
                <a:pos x="2" y="244"/>
              </a:cxn>
              <a:cxn ang="0">
                <a:pos x="0" y="263"/>
              </a:cxn>
              <a:cxn ang="0">
                <a:pos x="0" y="263"/>
              </a:cxn>
              <a:cxn ang="0">
                <a:pos x="2" y="266"/>
              </a:cxn>
              <a:cxn ang="0">
                <a:pos x="4" y="266"/>
              </a:cxn>
              <a:cxn ang="0">
                <a:pos x="64" y="266"/>
              </a:cxn>
              <a:cxn ang="0">
                <a:pos x="64" y="266"/>
              </a:cxn>
              <a:cxn ang="0">
                <a:pos x="66" y="266"/>
              </a:cxn>
              <a:cxn ang="0">
                <a:pos x="66" y="266"/>
              </a:cxn>
              <a:cxn ang="0">
                <a:pos x="66" y="263"/>
              </a:cxn>
              <a:cxn ang="0">
                <a:pos x="66" y="263"/>
              </a:cxn>
              <a:cxn ang="0">
                <a:pos x="68" y="250"/>
              </a:cxn>
              <a:cxn ang="0">
                <a:pos x="69" y="237"/>
              </a:cxn>
              <a:cxn ang="0">
                <a:pos x="71" y="223"/>
              </a:cxn>
              <a:cxn ang="0">
                <a:pos x="77" y="212"/>
              </a:cxn>
              <a:cxn ang="0">
                <a:pos x="80" y="199"/>
              </a:cxn>
              <a:cxn ang="0">
                <a:pos x="87" y="188"/>
              </a:cxn>
              <a:cxn ang="0">
                <a:pos x="102" y="166"/>
              </a:cxn>
              <a:cxn ang="0">
                <a:pos x="102" y="166"/>
              </a:cxn>
              <a:cxn ang="0">
                <a:pos x="113" y="154"/>
              </a:cxn>
              <a:cxn ang="0">
                <a:pos x="126" y="145"/>
              </a:cxn>
              <a:cxn ang="0">
                <a:pos x="138" y="134"/>
              </a:cxn>
              <a:cxn ang="0">
                <a:pos x="153" y="127"/>
              </a:cxn>
              <a:cxn ang="0">
                <a:pos x="153" y="127"/>
              </a:cxn>
              <a:cxn ang="0">
                <a:pos x="167" y="121"/>
              </a:cxn>
              <a:cxn ang="0">
                <a:pos x="184" y="116"/>
              </a:cxn>
              <a:cxn ang="0">
                <a:pos x="198" y="114"/>
              </a:cxn>
              <a:cxn ang="0">
                <a:pos x="216" y="112"/>
              </a:cxn>
              <a:cxn ang="0">
                <a:pos x="216" y="161"/>
              </a:cxn>
              <a:cxn ang="0">
                <a:pos x="216" y="161"/>
              </a:cxn>
              <a:cxn ang="0">
                <a:pos x="218" y="165"/>
              </a:cxn>
              <a:cxn ang="0">
                <a:pos x="218" y="165"/>
              </a:cxn>
              <a:cxn ang="0">
                <a:pos x="220" y="165"/>
              </a:cxn>
              <a:cxn ang="0">
                <a:pos x="300" y="85"/>
              </a:cxn>
              <a:cxn ang="0">
                <a:pos x="300" y="85"/>
              </a:cxn>
              <a:cxn ang="0">
                <a:pos x="301" y="83"/>
              </a:cxn>
              <a:cxn ang="0">
                <a:pos x="300" y="79"/>
              </a:cxn>
              <a:cxn ang="0">
                <a:pos x="300" y="79"/>
              </a:cxn>
            </a:cxnLst>
            <a:rect l="0" t="0" r="r" b="b"/>
            <a:pathLst>
              <a:path w="301" h="266">
                <a:moveTo>
                  <a:pt x="300" y="79"/>
                </a:moveTo>
                <a:lnTo>
                  <a:pt x="220" y="1"/>
                </a:lnTo>
                <a:lnTo>
                  <a:pt x="220" y="1"/>
                </a:lnTo>
                <a:lnTo>
                  <a:pt x="218" y="0"/>
                </a:lnTo>
                <a:lnTo>
                  <a:pt x="218" y="0"/>
                </a:lnTo>
                <a:lnTo>
                  <a:pt x="216" y="3"/>
                </a:lnTo>
                <a:lnTo>
                  <a:pt x="216" y="47"/>
                </a:lnTo>
                <a:lnTo>
                  <a:pt x="216" y="47"/>
                </a:lnTo>
                <a:lnTo>
                  <a:pt x="200" y="49"/>
                </a:lnTo>
                <a:lnTo>
                  <a:pt x="185" y="50"/>
                </a:lnTo>
                <a:lnTo>
                  <a:pt x="155" y="56"/>
                </a:lnTo>
                <a:lnTo>
                  <a:pt x="127" y="67"/>
                </a:lnTo>
                <a:lnTo>
                  <a:pt x="102" y="81"/>
                </a:lnTo>
                <a:lnTo>
                  <a:pt x="102" y="81"/>
                </a:lnTo>
                <a:lnTo>
                  <a:pt x="87" y="90"/>
                </a:lnTo>
                <a:lnTo>
                  <a:pt x="75" y="101"/>
                </a:lnTo>
                <a:lnTo>
                  <a:pt x="62" y="114"/>
                </a:lnTo>
                <a:lnTo>
                  <a:pt x="49" y="127"/>
                </a:lnTo>
                <a:lnTo>
                  <a:pt x="49" y="127"/>
                </a:lnTo>
                <a:lnTo>
                  <a:pt x="39" y="141"/>
                </a:lnTo>
                <a:lnTo>
                  <a:pt x="29" y="157"/>
                </a:lnTo>
                <a:lnTo>
                  <a:pt x="20" y="172"/>
                </a:lnTo>
                <a:lnTo>
                  <a:pt x="15" y="190"/>
                </a:lnTo>
                <a:lnTo>
                  <a:pt x="10" y="206"/>
                </a:lnTo>
                <a:lnTo>
                  <a:pt x="4" y="224"/>
                </a:lnTo>
                <a:lnTo>
                  <a:pt x="2" y="244"/>
                </a:lnTo>
                <a:lnTo>
                  <a:pt x="0" y="263"/>
                </a:lnTo>
                <a:lnTo>
                  <a:pt x="0" y="263"/>
                </a:lnTo>
                <a:lnTo>
                  <a:pt x="2" y="266"/>
                </a:lnTo>
                <a:lnTo>
                  <a:pt x="4" y="266"/>
                </a:lnTo>
                <a:lnTo>
                  <a:pt x="64" y="266"/>
                </a:lnTo>
                <a:lnTo>
                  <a:pt x="64" y="266"/>
                </a:lnTo>
                <a:lnTo>
                  <a:pt x="66" y="266"/>
                </a:lnTo>
                <a:lnTo>
                  <a:pt x="66" y="266"/>
                </a:lnTo>
                <a:lnTo>
                  <a:pt x="66" y="263"/>
                </a:lnTo>
                <a:lnTo>
                  <a:pt x="66" y="263"/>
                </a:lnTo>
                <a:lnTo>
                  <a:pt x="68" y="250"/>
                </a:lnTo>
                <a:lnTo>
                  <a:pt x="69" y="237"/>
                </a:lnTo>
                <a:lnTo>
                  <a:pt x="71" y="223"/>
                </a:lnTo>
                <a:lnTo>
                  <a:pt x="77" y="212"/>
                </a:lnTo>
                <a:lnTo>
                  <a:pt x="80" y="199"/>
                </a:lnTo>
                <a:lnTo>
                  <a:pt x="87" y="188"/>
                </a:lnTo>
                <a:lnTo>
                  <a:pt x="102" y="166"/>
                </a:lnTo>
                <a:lnTo>
                  <a:pt x="102" y="166"/>
                </a:lnTo>
                <a:lnTo>
                  <a:pt x="113" y="154"/>
                </a:lnTo>
                <a:lnTo>
                  <a:pt x="126" y="145"/>
                </a:lnTo>
                <a:lnTo>
                  <a:pt x="138" y="134"/>
                </a:lnTo>
                <a:lnTo>
                  <a:pt x="153" y="127"/>
                </a:lnTo>
                <a:lnTo>
                  <a:pt x="153" y="127"/>
                </a:lnTo>
                <a:lnTo>
                  <a:pt x="167" y="121"/>
                </a:lnTo>
                <a:lnTo>
                  <a:pt x="184" y="116"/>
                </a:lnTo>
                <a:lnTo>
                  <a:pt x="198" y="114"/>
                </a:lnTo>
                <a:lnTo>
                  <a:pt x="216" y="112"/>
                </a:lnTo>
                <a:lnTo>
                  <a:pt x="216" y="161"/>
                </a:lnTo>
                <a:lnTo>
                  <a:pt x="216" y="161"/>
                </a:lnTo>
                <a:lnTo>
                  <a:pt x="218" y="165"/>
                </a:lnTo>
                <a:lnTo>
                  <a:pt x="218" y="165"/>
                </a:lnTo>
                <a:lnTo>
                  <a:pt x="220" y="165"/>
                </a:lnTo>
                <a:lnTo>
                  <a:pt x="300" y="85"/>
                </a:lnTo>
                <a:lnTo>
                  <a:pt x="300" y="85"/>
                </a:lnTo>
                <a:lnTo>
                  <a:pt x="301" y="83"/>
                </a:lnTo>
                <a:lnTo>
                  <a:pt x="300" y="79"/>
                </a:lnTo>
                <a:lnTo>
                  <a:pt x="300" y="7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Freeform 46"/>
          <p:cNvSpPr>
            <a:spLocks noEditPoints="1"/>
          </p:cNvSpPr>
          <p:nvPr/>
        </p:nvSpPr>
        <p:spPr bwMode="auto">
          <a:xfrm>
            <a:off x="10042569" y="6079921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43210 w 256"/>
              <a:gd name="T29" fmla="*/ 39440 h 256"/>
              <a:gd name="T30" fmla="*/ 157758 w 256"/>
              <a:gd name="T31" fmla="*/ 19720 h 256"/>
              <a:gd name="T32" fmla="*/ 243210 w 256"/>
              <a:gd name="T33" fmla="*/ 0 h 256"/>
              <a:gd name="T34" fmla="*/ 243210 w 256"/>
              <a:gd name="T35" fmla="*/ 39440 h 256"/>
              <a:gd name="T36" fmla="*/ 216917 w 256"/>
              <a:gd name="T37" fmla="*/ 165975 h 256"/>
              <a:gd name="T38" fmla="*/ 230064 w 256"/>
              <a:gd name="T39" fmla="*/ 131465 h 256"/>
              <a:gd name="T40" fmla="*/ 243210 w 256"/>
              <a:gd name="T41" fmla="*/ 136395 h 256"/>
              <a:gd name="T42" fmla="*/ 308943 w 256"/>
              <a:gd name="T43" fmla="*/ 195554 h 256"/>
              <a:gd name="T44" fmla="*/ 308943 w 256"/>
              <a:gd name="T45" fmla="*/ 225134 h 256"/>
              <a:gd name="T46" fmla="*/ 243210 w 256"/>
              <a:gd name="T47" fmla="*/ 284293 h 256"/>
              <a:gd name="T48" fmla="*/ 230064 w 256"/>
              <a:gd name="T49" fmla="*/ 289223 h 256"/>
              <a:gd name="T50" fmla="*/ 216917 w 256"/>
              <a:gd name="T51" fmla="*/ 254713 h 256"/>
              <a:gd name="T52" fmla="*/ 244854 w 256"/>
              <a:gd name="T53" fmla="*/ 230064 h 256"/>
              <a:gd name="T54" fmla="*/ 105172 w 256"/>
              <a:gd name="T55" fmla="*/ 210344 h 256"/>
              <a:gd name="T56" fmla="*/ 244854 w 256"/>
              <a:gd name="T57" fmla="*/ 190624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132" y="101"/>
                </a:moveTo>
                <a:cubicBezTo>
                  <a:pt x="132" y="101"/>
                  <a:pt x="132" y="101"/>
                  <a:pt x="132" y="101"/>
                </a:cubicBezTo>
                <a:cubicBezTo>
                  <a:pt x="130" y="99"/>
                  <a:pt x="128" y="96"/>
                  <a:pt x="128" y="92"/>
                </a:cubicBezTo>
                <a:cubicBezTo>
                  <a:pt x="128" y="85"/>
                  <a:pt x="133" y="80"/>
                  <a:pt x="140" y="80"/>
                </a:cubicBezTo>
                <a:cubicBezTo>
                  <a:pt x="143" y="80"/>
                  <a:pt x="146" y="81"/>
                  <a:pt x="148" y="83"/>
                </a:cubicBezTo>
                <a:cubicBezTo>
                  <a:pt x="148" y="83"/>
                  <a:pt x="148" y="83"/>
                  <a:pt x="148" y="83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90" y="121"/>
                  <a:pt x="192" y="124"/>
                  <a:pt x="192" y="128"/>
                </a:cubicBezTo>
                <a:cubicBezTo>
                  <a:pt x="192" y="132"/>
                  <a:pt x="190" y="135"/>
                  <a:pt x="188" y="137"/>
                </a:cubicBezTo>
                <a:cubicBezTo>
                  <a:pt x="188" y="137"/>
                  <a:pt x="188" y="137"/>
                  <a:pt x="188" y="137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6" y="175"/>
                  <a:pt x="143" y="176"/>
                  <a:pt x="140" y="176"/>
                </a:cubicBezTo>
                <a:cubicBezTo>
                  <a:pt x="133" y="176"/>
                  <a:pt x="128" y="171"/>
                  <a:pt x="128" y="164"/>
                </a:cubicBezTo>
                <a:cubicBezTo>
                  <a:pt x="128" y="160"/>
                  <a:pt x="130" y="157"/>
                  <a:pt x="132" y="155"/>
                </a:cubicBezTo>
                <a:cubicBezTo>
                  <a:pt x="132" y="155"/>
                  <a:pt x="132" y="155"/>
                  <a:pt x="132" y="155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  <a:cubicBezTo>
                  <a:pt x="149" y="116"/>
                  <a:pt x="149" y="116"/>
                  <a:pt x="149" y="116"/>
                </a:cubicBezTo>
                <a:lnTo>
                  <a:pt x="132" y="101"/>
                </a:ln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47"/>
          <p:cNvSpPr>
            <a:spLocks noEditPoints="1"/>
          </p:cNvSpPr>
          <p:nvPr/>
        </p:nvSpPr>
        <p:spPr bwMode="auto">
          <a:xfrm>
            <a:off x="9334561" y="6079921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315516 w 256"/>
              <a:gd name="T29" fmla="*/ 210344 h 256"/>
              <a:gd name="T30" fmla="*/ 175834 w 256"/>
              <a:gd name="T31" fmla="*/ 230064 h 256"/>
              <a:gd name="T32" fmla="*/ 203771 w 256"/>
              <a:gd name="T33" fmla="*/ 254713 h 256"/>
              <a:gd name="T34" fmla="*/ 190624 w 256"/>
              <a:gd name="T35" fmla="*/ 289223 h 256"/>
              <a:gd name="T36" fmla="*/ 177478 w 256"/>
              <a:gd name="T37" fmla="*/ 284293 h 256"/>
              <a:gd name="T38" fmla="*/ 111745 w 256"/>
              <a:gd name="T39" fmla="*/ 225134 h 256"/>
              <a:gd name="T40" fmla="*/ 111745 w 256"/>
              <a:gd name="T41" fmla="*/ 195554 h 256"/>
              <a:gd name="T42" fmla="*/ 177478 w 256"/>
              <a:gd name="T43" fmla="*/ 136395 h 256"/>
              <a:gd name="T44" fmla="*/ 190624 w 256"/>
              <a:gd name="T45" fmla="*/ 131465 h 256"/>
              <a:gd name="T46" fmla="*/ 203771 w 256"/>
              <a:gd name="T47" fmla="*/ 165975 h 256"/>
              <a:gd name="T48" fmla="*/ 175834 w 256"/>
              <a:gd name="T49" fmla="*/ 190624 h 256"/>
              <a:gd name="T50" fmla="*/ 315516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92" y="128"/>
                </a:moveTo>
                <a:cubicBezTo>
                  <a:pt x="192" y="135"/>
                  <a:pt x="187" y="140"/>
                  <a:pt x="180" y="140"/>
                </a:cubicBezTo>
                <a:cubicBezTo>
                  <a:pt x="107" y="140"/>
                  <a:pt x="107" y="140"/>
                  <a:pt x="107" y="140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6" y="157"/>
                  <a:pt x="128" y="160"/>
                  <a:pt x="128" y="164"/>
                </a:cubicBezTo>
                <a:cubicBezTo>
                  <a:pt x="128" y="171"/>
                  <a:pt x="123" y="176"/>
                  <a:pt x="116" y="176"/>
                </a:cubicBezTo>
                <a:cubicBezTo>
                  <a:pt x="113" y="176"/>
                  <a:pt x="110" y="175"/>
                  <a:pt x="108" y="173"/>
                </a:cubicBezTo>
                <a:cubicBezTo>
                  <a:pt x="108" y="173"/>
                  <a:pt x="108" y="173"/>
                  <a:pt x="108" y="173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6" y="135"/>
                  <a:pt x="64" y="132"/>
                  <a:pt x="64" y="128"/>
                </a:cubicBezTo>
                <a:cubicBezTo>
                  <a:pt x="64" y="124"/>
                  <a:pt x="66" y="121"/>
                  <a:pt x="68" y="119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10" y="81"/>
                  <a:pt x="113" y="80"/>
                  <a:pt x="116" y="80"/>
                </a:cubicBezTo>
                <a:cubicBezTo>
                  <a:pt x="123" y="80"/>
                  <a:pt x="128" y="85"/>
                  <a:pt x="128" y="92"/>
                </a:cubicBezTo>
                <a:cubicBezTo>
                  <a:pt x="128" y="96"/>
                  <a:pt x="126" y="99"/>
                  <a:pt x="124" y="10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07" y="116"/>
                  <a:pt x="107" y="116"/>
                  <a:pt x="107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48"/>
          <p:cNvSpPr>
            <a:spLocks noEditPoints="1"/>
          </p:cNvSpPr>
          <p:nvPr/>
        </p:nvSpPr>
        <p:spPr bwMode="auto">
          <a:xfrm>
            <a:off x="8626552" y="6079921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69503 w 256"/>
              <a:gd name="T29" fmla="*/ 210344 h 256"/>
              <a:gd name="T30" fmla="*/ 254713 w 256"/>
              <a:gd name="T31" fmla="*/ 203771 h 256"/>
              <a:gd name="T32" fmla="*/ 230064 w 256"/>
              <a:gd name="T33" fmla="*/ 295796 h 256"/>
              <a:gd name="T34" fmla="*/ 190624 w 256"/>
              <a:gd name="T35" fmla="*/ 295796 h 256"/>
              <a:gd name="T36" fmla="*/ 165975 w 256"/>
              <a:gd name="T37" fmla="*/ 203771 h 256"/>
              <a:gd name="T38" fmla="*/ 151185 w 256"/>
              <a:gd name="T39" fmla="*/ 210344 h 256"/>
              <a:gd name="T40" fmla="*/ 136395 w 256"/>
              <a:gd name="T41" fmla="*/ 177478 h 256"/>
              <a:gd name="T42" fmla="*/ 195554 w 256"/>
              <a:gd name="T43" fmla="*/ 111745 h 256"/>
              <a:gd name="T44" fmla="*/ 210344 w 256"/>
              <a:gd name="T45" fmla="*/ 105172 h 256"/>
              <a:gd name="T46" fmla="*/ 225134 w 256"/>
              <a:gd name="T47" fmla="*/ 111745 h 256"/>
              <a:gd name="T48" fmla="*/ 284293 w 256"/>
              <a:gd name="T49" fmla="*/ 177478 h 256"/>
              <a:gd name="T50" fmla="*/ 269503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420688 h 256"/>
              <a:gd name="T60" fmla="*/ 0 w 256"/>
              <a:gd name="T61" fmla="*/ 400968 h 256"/>
              <a:gd name="T62" fmla="*/ 19720 w 256"/>
              <a:gd name="T63" fmla="*/ 302370 h 256"/>
              <a:gd name="T64" fmla="*/ 39440 w 256"/>
              <a:gd name="T65" fmla="*/ 381249 h 256"/>
              <a:gd name="T66" fmla="*/ 118319 w 256"/>
              <a:gd name="T67" fmla="*/ 400968 h 256"/>
              <a:gd name="T68" fmla="*/ 39440 w 256"/>
              <a:gd name="T69" fmla="*/ 177478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98599 w 256"/>
              <a:gd name="T77" fmla="*/ 39440 h 256"/>
              <a:gd name="T78" fmla="*/ 39440 w 256"/>
              <a:gd name="T79" fmla="*/ 98599 h 256"/>
              <a:gd name="T80" fmla="*/ 0 w 256"/>
              <a:gd name="T81" fmla="*/ 98599 h 256"/>
              <a:gd name="T82" fmla="*/ 0 w 256"/>
              <a:gd name="T83" fmla="*/ 19720 h 256"/>
              <a:gd name="T84" fmla="*/ 98599 w 256"/>
              <a:gd name="T85" fmla="*/ 0 h 256"/>
              <a:gd name="T86" fmla="*/ 98599 w 256"/>
              <a:gd name="T87" fmla="*/ 3944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64" y="128"/>
                </a:moveTo>
                <a:cubicBezTo>
                  <a:pt x="160" y="128"/>
                  <a:pt x="157" y="126"/>
                  <a:pt x="155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140" y="187"/>
                  <a:pt x="135" y="192"/>
                  <a:pt x="128" y="192"/>
                </a:cubicBezTo>
                <a:cubicBezTo>
                  <a:pt x="121" y="192"/>
                  <a:pt x="116" y="187"/>
                  <a:pt x="116" y="180"/>
                </a:cubicBezTo>
                <a:cubicBezTo>
                  <a:pt x="116" y="107"/>
                  <a:pt x="116" y="107"/>
                  <a:pt x="116" y="107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99" y="126"/>
                  <a:pt x="96" y="128"/>
                  <a:pt x="92" y="128"/>
                </a:cubicBezTo>
                <a:cubicBezTo>
                  <a:pt x="85" y="128"/>
                  <a:pt x="80" y="123"/>
                  <a:pt x="80" y="116"/>
                </a:cubicBezTo>
                <a:cubicBezTo>
                  <a:pt x="80" y="113"/>
                  <a:pt x="81" y="110"/>
                  <a:pt x="83" y="108"/>
                </a:cubicBezTo>
                <a:cubicBezTo>
                  <a:pt x="83" y="108"/>
                  <a:pt x="83" y="108"/>
                  <a:pt x="83" y="10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21" y="66"/>
                  <a:pt x="124" y="64"/>
                  <a:pt x="128" y="64"/>
                </a:cubicBezTo>
                <a:cubicBezTo>
                  <a:pt x="132" y="64"/>
                  <a:pt x="135" y="66"/>
                  <a:pt x="137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5" y="110"/>
                  <a:pt x="176" y="113"/>
                  <a:pt x="176" y="116"/>
                </a:cubicBezTo>
                <a:cubicBezTo>
                  <a:pt x="176" y="123"/>
                  <a:pt x="171" y="128"/>
                  <a:pt x="164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49"/>
          <p:cNvSpPr>
            <a:spLocks noEditPoints="1"/>
          </p:cNvSpPr>
          <p:nvPr/>
        </p:nvSpPr>
        <p:spPr bwMode="auto">
          <a:xfrm>
            <a:off x="7918543" y="6079921"/>
            <a:ext cx="427628" cy="427628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84293 w 256"/>
              <a:gd name="T29" fmla="*/ 243210 h 256"/>
              <a:gd name="T30" fmla="*/ 225134 w 256"/>
              <a:gd name="T31" fmla="*/ 308943 h 256"/>
              <a:gd name="T32" fmla="*/ 195554 w 256"/>
              <a:gd name="T33" fmla="*/ 308943 h 256"/>
              <a:gd name="T34" fmla="*/ 136395 w 256"/>
              <a:gd name="T35" fmla="*/ 243210 h 256"/>
              <a:gd name="T36" fmla="*/ 131465 w 256"/>
              <a:gd name="T37" fmla="*/ 230064 h 256"/>
              <a:gd name="T38" fmla="*/ 165975 w 256"/>
              <a:gd name="T39" fmla="*/ 216917 h 256"/>
              <a:gd name="T40" fmla="*/ 190624 w 256"/>
              <a:gd name="T41" fmla="*/ 244854 h 256"/>
              <a:gd name="T42" fmla="*/ 210344 w 256"/>
              <a:gd name="T43" fmla="*/ 105172 h 256"/>
              <a:gd name="T44" fmla="*/ 230064 w 256"/>
              <a:gd name="T45" fmla="*/ 244854 h 256"/>
              <a:gd name="T46" fmla="*/ 254713 w 256"/>
              <a:gd name="T47" fmla="*/ 216917 h 256"/>
              <a:gd name="T48" fmla="*/ 289223 w 256"/>
              <a:gd name="T49" fmla="*/ 230064 h 256"/>
              <a:gd name="T50" fmla="*/ 243210 w 256"/>
              <a:gd name="T51" fmla="*/ 39440 h 256"/>
              <a:gd name="T52" fmla="*/ 157758 w 256"/>
              <a:gd name="T53" fmla="*/ 19720 h 256"/>
              <a:gd name="T54" fmla="*/ 243210 w 256"/>
              <a:gd name="T55" fmla="*/ 0 h 256"/>
              <a:gd name="T56" fmla="*/ 243210 w 256"/>
              <a:gd name="T57" fmla="*/ 39440 h 256"/>
              <a:gd name="T58" fmla="*/ 19720 w 256"/>
              <a:gd name="T59" fmla="*/ 420688 h 256"/>
              <a:gd name="T60" fmla="*/ 0 w 256"/>
              <a:gd name="T61" fmla="*/ 322089 h 256"/>
              <a:gd name="T62" fmla="*/ 39440 w 256"/>
              <a:gd name="T63" fmla="*/ 322089 h 256"/>
              <a:gd name="T64" fmla="*/ 98599 w 256"/>
              <a:gd name="T65" fmla="*/ 381249 h 256"/>
              <a:gd name="T66" fmla="*/ 98599 w 256"/>
              <a:gd name="T67" fmla="*/ 420688 h 256"/>
              <a:gd name="T68" fmla="*/ 39440 w 256"/>
              <a:gd name="T69" fmla="*/ 243210 h 256"/>
              <a:gd name="T70" fmla="*/ 0 w 256"/>
              <a:gd name="T71" fmla="*/ 243210 h 256"/>
              <a:gd name="T72" fmla="*/ 19720 w 256"/>
              <a:gd name="T73" fmla="*/ 157758 h 256"/>
              <a:gd name="T74" fmla="*/ 98599 w 256"/>
              <a:gd name="T75" fmla="*/ 39440 h 256"/>
              <a:gd name="T76" fmla="*/ 39440 w 256"/>
              <a:gd name="T77" fmla="*/ 39440 h 256"/>
              <a:gd name="T78" fmla="*/ 19720 w 256"/>
              <a:gd name="T79" fmla="*/ 118319 h 256"/>
              <a:gd name="T80" fmla="*/ 0 w 256"/>
              <a:gd name="T81" fmla="*/ 98599 h 256"/>
              <a:gd name="T82" fmla="*/ 19720 w 256"/>
              <a:gd name="T83" fmla="*/ 0 h 256"/>
              <a:gd name="T84" fmla="*/ 118319 w 256"/>
              <a:gd name="T85" fmla="*/ 19720 h 256"/>
              <a:gd name="T86" fmla="*/ 177478 w 256"/>
              <a:gd name="T87" fmla="*/ 381249 h 256"/>
              <a:gd name="T88" fmla="*/ 262930 w 256"/>
              <a:gd name="T89" fmla="*/ 400968 h 256"/>
              <a:gd name="T90" fmla="*/ 177478 w 256"/>
              <a:gd name="T91" fmla="*/ 420688 h 256"/>
              <a:gd name="T92" fmla="*/ 177478 w 256"/>
              <a:gd name="T93" fmla="*/ 381249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73" y="148"/>
                </a:moveTo>
                <a:cubicBezTo>
                  <a:pt x="137" y="188"/>
                  <a:pt x="137" y="188"/>
                  <a:pt x="137" y="188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35" y="190"/>
                  <a:pt x="132" y="192"/>
                  <a:pt x="128" y="192"/>
                </a:cubicBezTo>
                <a:cubicBezTo>
                  <a:pt x="124" y="192"/>
                  <a:pt x="121" y="190"/>
                  <a:pt x="119" y="188"/>
                </a:cubicBezTo>
                <a:cubicBezTo>
                  <a:pt x="119" y="188"/>
                  <a:pt x="119" y="188"/>
                  <a:pt x="119" y="18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1" y="146"/>
                  <a:pt x="80" y="143"/>
                  <a:pt x="80" y="140"/>
                </a:cubicBezTo>
                <a:cubicBezTo>
                  <a:pt x="80" y="133"/>
                  <a:pt x="85" y="128"/>
                  <a:pt x="92" y="128"/>
                </a:cubicBezTo>
                <a:cubicBezTo>
                  <a:pt x="96" y="128"/>
                  <a:pt x="99" y="130"/>
                  <a:pt x="101" y="132"/>
                </a:cubicBezTo>
                <a:cubicBezTo>
                  <a:pt x="101" y="132"/>
                  <a:pt x="101" y="132"/>
                  <a:pt x="101" y="132"/>
                </a:cubicBezTo>
                <a:cubicBezTo>
                  <a:pt x="116" y="149"/>
                  <a:pt x="116" y="149"/>
                  <a:pt x="116" y="149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6" y="69"/>
                  <a:pt x="121" y="64"/>
                  <a:pt x="128" y="64"/>
                </a:cubicBezTo>
                <a:cubicBezTo>
                  <a:pt x="135" y="64"/>
                  <a:pt x="140" y="69"/>
                  <a:pt x="140" y="76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7" y="130"/>
                  <a:pt x="160" y="128"/>
                  <a:pt x="164" y="128"/>
                </a:cubicBezTo>
                <a:cubicBezTo>
                  <a:pt x="171" y="128"/>
                  <a:pt x="176" y="133"/>
                  <a:pt x="176" y="140"/>
                </a:cubicBezTo>
                <a:cubicBezTo>
                  <a:pt x="176" y="143"/>
                  <a:pt x="175" y="146"/>
                  <a:pt x="173" y="148"/>
                </a:cubicBezTo>
                <a:close/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6</a:t>
            </a:fld>
            <a:endParaRPr lang="fa-IR"/>
          </a:p>
        </p:txBody>
      </p:sp>
      <p:sp>
        <p:nvSpPr>
          <p:cNvPr id="22" name="TextBox 21"/>
          <p:cNvSpPr txBox="1"/>
          <p:nvPr/>
        </p:nvSpPr>
        <p:spPr>
          <a:xfrm>
            <a:off x="7499966" y="2663498"/>
            <a:ext cx="26916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 smtClean="0">
                <a:solidFill>
                  <a:schemeClr val="bg1">
                    <a:lumMod val="50000"/>
                  </a:schemeClr>
                </a:solidFill>
                <a:cs typeface="B Titr" panose="00000700000000000000" pitchFamily="2" charset="-78"/>
              </a:rPr>
              <a:t>1</a:t>
            </a:r>
            <a:endParaRPr lang="fa-IR" sz="2000" dirty="0">
              <a:solidFill>
                <a:schemeClr val="bg1">
                  <a:lumMod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71898" y="3240153"/>
            <a:ext cx="29722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 smtClean="0">
                <a:solidFill>
                  <a:schemeClr val="bg1">
                    <a:lumMod val="50000"/>
                  </a:schemeClr>
                </a:solidFill>
                <a:cs typeface="B Titr" panose="00000700000000000000" pitchFamily="2" charset="-78"/>
              </a:rPr>
              <a:t>2</a:t>
            </a:r>
            <a:endParaRPr lang="fa-IR" sz="2000" dirty="0">
              <a:solidFill>
                <a:schemeClr val="bg1">
                  <a:lumMod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43828" y="3816808"/>
            <a:ext cx="32529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 smtClean="0">
                <a:solidFill>
                  <a:schemeClr val="bg1">
                    <a:lumMod val="50000"/>
                  </a:schemeClr>
                </a:solidFill>
                <a:cs typeface="B Titr" panose="00000700000000000000" pitchFamily="2" charset="-78"/>
              </a:rPr>
              <a:t>3</a:t>
            </a:r>
            <a:endParaRPr lang="fa-IR" sz="2000" dirty="0">
              <a:solidFill>
                <a:schemeClr val="bg1">
                  <a:lumMod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52692" y="4393463"/>
            <a:ext cx="3164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 smtClean="0">
                <a:solidFill>
                  <a:schemeClr val="bg1">
                    <a:lumMod val="50000"/>
                  </a:schemeClr>
                </a:solidFill>
                <a:cs typeface="B Titr" panose="00000700000000000000" pitchFamily="2" charset="-78"/>
              </a:rPr>
              <a:t>4</a:t>
            </a:r>
            <a:endParaRPr lang="fa-IR" sz="2000" dirty="0">
              <a:solidFill>
                <a:schemeClr val="bg1">
                  <a:lumMod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0080" y="4970118"/>
            <a:ext cx="30904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 smtClean="0">
                <a:solidFill>
                  <a:schemeClr val="bg1">
                    <a:lumMod val="50000"/>
                  </a:schemeClr>
                </a:solidFill>
                <a:cs typeface="B Titr" panose="00000700000000000000" pitchFamily="2" charset="-78"/>
              </a:rPr>
              <a:t>5</a:t>
            </a:r>
            <a:endParaRPr lang="fa-IR" sz="2000" dirty="0">
              <a:solidFill>
                <a:schemeClr val="bg1">
                  <a:lumMod val="50000"/>
                </a:schemeClr>
              </a:solidFill>
              <a:cs typeface="B Titr" panose="00000700000000000000" pitchFamily="2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58602" y="5546772"/>
            <a:ext cx="31052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000" dirty="0" smtClean="0">
                <a:solidFill>
                  <a:schemeClr val="bg1">
                    <a:lumMod val="50000"/>
                  </a:schemeClr>
                </a:solidFill>
                <a:cs typeface="B Titr" panose="00000700000000000000" pitchFamily="2" charset="-78"/>
              </a:rPr>
              <a:t>6</a:t>
            </a:r>
            <a:endParaRPr lang="fa-IR" sz="2000" dirty="0">
              <a:solidFill>
                <a:schemeClr val="bg1">
                  <a:lumMod val="50000"/>
                </a:schemeClr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0133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70598" y="202842"/>
            <a:ext cx="6452316" cy="645231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fa-IR" sz="72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ارائه روشهای پیشین</a:t>
            </a:r>
            <a:endParaRPr lang="fa-IR" sz="72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3" name="Freeform 37"/>
          <p:cNvSpPr>
            <a:spLocks/>
          </p:cNvSpPr>
          <p:nvPr/>
        </p:nvSpPr>
        <p:spPr bwMode="auto">
          <a:xfrm>
            <a:off x="8744912" y="3429000"/>
            <a:ext cx="1994806" cy="3427899"/>
          </a:xfrm>
          <a:custGeom>
            <a:avLst/>
            <a:gdLst>
              <a:gd name="T0" fmla="*/ 470 w 588"/>
              <a:gd name="T1" fmla="*/ 274 h 1010"/>
              <a:gd name="T2" fmla="*/ 543 w 588"/>
              <a:gd name="T3" fmla="*/ 164 h 1010"/>
              <a:gd name="T4" fmla="*/ 588 w 588"/>
              <a:gd name="T5" fmla="*/ 13 h 1010"/>
              <a:gd name="T6" fmla="*/ 580 w 588"/>
              <a:gd name="T7" fmla="*/ 9 h 1010"/>
              <a:gd name="T8" fmla="*/ 531 w 588"/>
              <a:gd name="T9" fmla="*/ 143 h 1010"/>
              <a:gd name="T10" fmla="*/ 456 w 588"/>
              <a:gd name="T11" fmla="*/ 237 h 1010"/>
              <a:gd name="T12" fmla="*/ 454 w 588"/>
              <a:gd name="T13" fmla="*/ 238 h 1010"/>
              <a:gd name="T14" fmla="*/ 310 w 588"/>
              <a:gd name="T15" fmla="*/ 0 h 1010"/>
              <a:gd name="T16" fmla="*/ 272 w 588"/>
              <a:gd name="T17" fmla="*/ 25 h 1010"/>
              <a:gd name="T18" fmla="*/ 401 w 588"/>
              <a:gd name="T19" fmla="*/ 434 h 1010"/>
              <a:gd name="T20" fmla="*/ 234 w 588"/>
              <a:gd name="T21" fmla="*/ 365 h 1010"/>
              <a:gd name="T22" fmla="*/ 106 w 588"/>
              <a:gd name="T23" fmla="*/ 257 h 1010"/>
              <a:gd name="T24" fmla="*/ 12 w 588"/>
              <a:gd name="T25" fmla="*/ 95 h 1010"/>
              <a:gd name="T26" fmla="*/ 0 w 588"/>
              <a:gd name="T27" fmla="*/ 101 h 1010"/>
              <a:gd name="T28" fmla="*/ 90 w 588"/>
              <a:gd name="T29" fmla="*/ 284 h 1010"/>
              <a:gd name="T30" fmla="*/ 218 w 588"/>
              <a:gd name="T31" fmla="*/ 413 h 1010"/>
              <a:gd name="T32" fmla="*/ 406 w 588"/>
              <a:gd name="T33" fmla="*/ 511 h 1010"/>
              <a:gd name="T34" fmla="*/ 331 w 588"/>
              <a:gd name="T35" fmla="*/ 1010 h 1010"/>
              <a:gd name="T36" fmla="*/ 557 w 588"/>
              <a:gd name="T37" fmla="*/ 1010 h 1010"/>
              <a:gd name="T38" fmla="*/ 546 w 588"/>
              <a:gd name="T39" fmla="*/ 509 h 1010"/>
              <a:gd name="T40" fmla="*/ 470 w 588"/>
              <a:gd name="T41" fmla="*/ 274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8" h="1010">
                <a:moveTo>
                  <a:pt x="470" y="274"/>
                </a:moveTo>
                <a:cubicBezTo>
                  <a:pt x="498" y="243"/>
                  <a:pt x="523" y="207"/>
                  <a:pt x="543" y="164"/>
                </a:cubicBezTo>
                <a:cubicBezTo>
                  <a:pt x="564" y="120"/>
                  <a:pt x="581" y="71"/>
                  <a:pt x="588" y="13"/>
                </a:cubicBezTo>
                <a:cubicBezTo>
                  <a:pt x="580" y="9"/>
                  <a:pt x="580" y="9"/>
                  <a:pt x="580" y="9"/>
                </a:cubicBezTo>
                <a:cubicBezTo>
                  <a:pt x="571" y="60"/>
                  <a:pt x="552" y="106"/>
                  <a:pt x="531" y="143"/>
                </a:cubicBezTo>
                <a:cubicBezTo>
                  <a:pt x="509" y="181"/>
                  <a:pt x="483" y="212"/>
                  <a:pt x="456" y="237"/>
                </a:cubicBezTo>
                <a:cubicBezTo>
                  <a:pt x="455" y="238"/>
                  <a:pt x="455" y="238"/>
                  <a:pt x="454" y="238"/>
                </a:cubicBezTo>
                <a:cubicBezTo>
                  <a:pt x="415" y="153"/>
                  <a:pt x="366" y="73"/>
                  <a:pt x="310" y="0"/>
                </a:cubicBezTo>
                <a:cubicBezTo>
                  <a:pt x="272" y="25"/>
                  <a:pt x="272" y="25"/>
                  <a:pt x="272" y="25"/>
                </a:cubicBezTo>
                <a:cubicBezTo>
                  <a:pt x="346" y="158"/>
                  <a:pt x="386" y="295"/>
                  <a:pt x="401" y="434"/>
                </a:cubicBezTo>
                <a:cubicBezTo>
                  <a:pt x="344" y="419"/>
                  <a:pt x="287" y="397"/>
                  <a:pt x="234" y="365"/>
                </a:cubicBezTo>
                <a:cubicBezTo>
                  <a:pt x="188" y="337"/>
                  <a:pt x="145" y="301"/>
                  <a:pt x="106" y="257"/>
                </a:cubicBezTo>
                <a:cubicBezTo>
                  <a:pt x="68" y="212"/>
                  <a:pt x="32" y="157"/>
                  <a:pt x="12" y="95"/>
                </a:cubicBezTo>
                <a:cubicBezTo>
                  <a:pt x="0" y="101"/>
                  <a:pt x="0" y="101"/>
                  <a:pt x="0" y="101"/>
                </a:cubicBezTo>
                <a:cubicBezTo>
                  <a:pt x="18" y="172"/>
                  <a:pt x="52" y="232"/>
                  <a:pt x="90" y="284"/>
                </a:cubicBezTo>
                <a:cubicBezTo>
                  <a:pt x="128" y="335"/>
                  <a:pt x="172" y="378"/>
                  <a:pt x="218" y="413"/>
                </a:cubicBezTo>
                <a:cubicBezTo>
                  <a:pt x="278" y="457"/>
                  <a:pt x="341" y="489"/>
                  <a:pt x="406" y="511"/>
                </a:cubicBezTo>
                <a:cubicBezTo>
                  <a:pt x="412" y="679"/>
                  <a:pt x="383" y="847"/>
                  <a:pt x="331" y="1010"/>
                </a:cubicBezTo>
                <a:cubicBezTo>
                  <a:pt x="557" y="1010"/>
                  <a:pt x="557" y="1010"/>
                  <a:pt x="557" y="1010"/>
                </a:cubicBezTo>
                <a:cubicBezTo>
                  <a:pt x="583" y="820"/>
                  <a:pt x="587" y="695"/>
                  <a:pt x="546" y="509"/>
                </a:cubicBezTo>
                <a:cubicBezTo>
                  <a:pt x="528" y="428"/>
                  <a:pt x="503" y="349"/>
                  <a:pt x="470" y="27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TextBox 1"/>
          <p:cNvSpPr txBox="1"/>
          <p:nvPr/>
        </p:nvSpPr>
        <p:spPr>
          <a:xfrm rot="1167161">
            <a:off x="9913660" y="3012753"/>
            <a:ext cx="867546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 smtClean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SA</a:t>
            </a:r>
            <a:endParaRPr lang="fa-IR" sz="4400" dirty="0">
              <a:solidFill>
                <a:schemeClr val="accent5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 rot="19959256">
            <a:off x="7853491" y="3221443"/>
            <a:ext cx="1324402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WSS</a:t>
            </a:r>
            <a:endParaRPr lang="fa-IR" sz="4400" dirty="0">
              <a:solidFill>
                <a:schemeClr val="accent4">
                  <a:lumMod val="60000"/>
                  <a:lumOff val="4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 rot="20589497">
            <a:off x="10389042" y="3957918"/>
            <a:ext cx="1322799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MCE</a:t>
            </a:r>
            <a:endParaRPr lang="fa-IR" sz="4400" dirty="0">
              <a:solidFill>
                <a:schemeClr val="accent3">
                  <a:lumMod val="60000"/>
                  <a:lumOff val="4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 rot="976371">
            <a:off x="8157717" y="2609250"/>
            <a:ext cx="1980029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Absolute</a:t>
            </a:r>
            <a:endParaRPr lang="fa-IR" sz="3600" dirty="0">
              <a:solidFill>
                <a:schemeClr val="accent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 rot="2054144">
            <a:off x="8088774" y="4517764"/>
            <a:ext cx="2002472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>
                <a:solidFill>
                  <a:srgbClr val="FFC000"/>
                </a:solidFill>
              </a:rPr>
              <a:t>Normal</a:t>
            </a:r>
            <a:endParaRPr lang="fa-IR" sz="44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396794">
            <a:off x="8375319" y="1532391"/>
            <a:ext cx="2161169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</a:rPr>
              <a:t>Positive</a:t>
            </a:r>
            <a:endParaRPr lang="fa-IR" sz="4400" dirty="0">
              <a:solidFill>
                <a:schemeClr val="accent5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 rot="3193484">
            <a:off x="9655690" y="2528891"/>
            <a:ext cx="2412840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Negative</a:t>
            </a:r>
            <a:endParaRPr lang="fa-IR" sz="4400" dirty="0">
              <a:solidFill>
                <a:schemeClr val="accent1">
                  <a:lumMod val="60000"/>
                  <a:lumOff val="4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 rot="3114174">
            <a:off x="8821471" y="3643498"/>
            <a:ext cx="1138453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SEP</a:t>
            </a:r>
            <a:endParaRPr lang="fa-IR" sz="4400" dirty="0">
              <a:solidFill>
                <a:srgbClr val="C0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01992" y="2229533"/>
            <a:ext cx="134844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Imitation</a:t>
            </a:r>
            <a:endParaRPr lang="fa-IR" sz="2400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766801">
            <a:off x="10525686" y="2157417"/>
            <a:ext cx="110959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Advice</a:t>
            </a:r>
            <a:endParaRPr lang="fa-I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6"/>
          <p:cNvSpPr>
            <a:spLocks noEditPoints="1"/>
          </p:cNvSpPr>
          <p:nvPr/>
        </p:nvSpPr>
        <p:spPr bwMode="auto">
          <a:xfrm>
            <a:off x="11119054" y="737805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1062484" y="1488188"/>
            <a:ext cx="596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1131" y="737805"/>
            <a:ext cx="4745708" cy="5766387"/>
            <a:chOff x="671131" y="737805"/>
            <a:chExt cx="4745708" cy="5766387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418882" y="3601618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2" name="TextBox 31"/>
            <p:cNvSpPr txBox="1"/>
            <p:nvPr/>
          </p:nvSpPr>
          <p:spPr>
            <a:xfrm>
              <a:off x="1482220" y="74432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71131" y="1287300"/>
              <a:ext cx="381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headEnd type="oval"/>
              <a:tailEnd type="none"/>
            </a:ln>
          </p:spPr>
        </p:cxnSp>
        <p:cxnSp>
          <p:nvCxnSpPr>
            <p:cNvPr id="35" name="Straight Connector 34"/>
            <p:cNvCxnSpPr/>
            <p:nvPr/>
          </p:nvCxnSpPr>
          <p:spPr>
            <a:xfrm>
              <a:off x="1446239" y="2437865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7" name="Arc 36"/>
            <p:cNvSpPr/>
            <p:nvPr/>
          </p:nvSpPr>
          <p:spPr>
            <a:xfrm>
              <a:off x="3932867" y="1285955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887272" y="2435641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2324469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91390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5138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1726483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446239" y="4758152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57" name="Arc 56"/>
            <p:cNvSpPr/>
            <p:nvPr/>
          </p:nvSpPr>
          <p:spPr>
            <a:xfrm>
              <a:off x="3932867" y="3601540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1420839" y="5921444"/>
              <a:ext cx="399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</p:cxnSp>
        <p:sp>
          <p:nvSpPr>
            <p:cNvPr id="71" name="Arc 70"/>
            <p:cNvSpPr/>
            <p:nvPr/>
          </p:nvSpPr>
          <p:spPr>
            <a:xfrm flipH="1">
              <a:off x="887272" y="4758579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34322" y="13970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42705" y="74206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39542" y="140966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1" name="Oval 42"/>
            <p:cNvSpPr>
              <a:spLocks noChangeArrowheads="1"/>
            </p:cNvSpPr>
            <p:nvPr/>
          </p:nvSpPr>
          <p:spPr bwMode="auto">
            <a:xfrm>
              <a:off x="41046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29685" y="737805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56753" y="190214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2324469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91390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42"/>
            <p:cNvSpPr>
              <a:spLocks noChangeArrowheads="1"/>
            </p:cNvSpPr>
            <p:nvPr/>
          </p:nvSpPr>
          <p:spPr bwMode="auto">
            <a:xfrm>
              <a:off x="35138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42"/>
            <p:cNvSpPr>
              <a:spLocks noChangeArrowheads="1"/>
            </p:cNvSpPr>
            <p:nvPr/>
          </p:nvSpPr>
          <p:spPr bwMode="auto">
            <a:xfrm>
              <a:off x="1726483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34811" y="256711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643194" y="1912096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240031" y="257969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86" name="Oval 42"/>
            <p:cNvSpPr>
              <a:spLocks noChangeArrowheads="1"/>
            </p:cNvSpPr>
            <p:nvPr/>
          </p:nvSpPr>
          <p:spPr bwMode="auto">
            <a:xfrm>
              <a:off x="41046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30174" y="190783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483377" y="30704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1" name="Oval 42"/>
            <p:cNvSpPr>
              <a:spLocks noChangeArrowheads="1"/>
            </p:cNvSpPr>
            <p:nvPr/>
          </p:nvSpPr>
          <p:spPr bwMode="auto">
            <a:xfrm>
              <a:off x="2324469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291390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42"/>
            <p:cNvSpPr>
              <a:spLocks noChangeArrowheads="1"/>
            </p:cNvSpPr>
            <p:nvPr/>
          </p:nvSpPr>
          <p:spPr bwMode="auto">
            <a:xfrm>
              <a:off x="35138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42"/>
            <p:cNvSpPr>
              <a:spLocks noChangeArrowheads="1"/>
            </p:cNvSpPr>
            <p:nvPr/>
          </p:nvSpPr>
          <p:spPr bwMode="auto">
            <a:xfrm>
              <a:off x="1726483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61435" y="373544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643194" y="3080421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266655" y="374802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8" name="Oval 42"/>
            <p:cNvSpPr>
              <a:spLocks noChangeArrowheads="1"/>
            </p:cNvSpPr>
            <p:nvPr/>
          </p:nvSpPr>
          <p:spPr bwMode="auto">
            <a:xfrm>
              <a:off x="41046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856798" y="307616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6753" y="42183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2324469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101"/>
            <p:cNvSpPr>
              <a:spLocks noChangeArrowheads="1"/>
            </p:cNvSpPr>
            <p:nvPr/>
          </p:nvSpPr>
          <p:spPr bwMode="auto">
            <a:xfrm>
              <a:off x="291390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2"/>
            <p:cNvSpPr>
              <a:spLocks noChangeArrowheads="1"/>
            </p:cNvSpPr>
            <p:nvPr/>
          </p:nvSpPr>
          <p:spPr bwMode="auto">
            <a:xfrm>
              <a:off x="35138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2"/>
            <p:cNvSpPr>
              <a:spLocks noChangeArrowheads="1"/>
            </p:cNvSpPr>
            <p:nvPr/>
          </p:nvSpPr>
          <p:spPr bwMode="auto">
            <a:xfrm>
              <a:off x="1726483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034811" y="488335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616570" y="4228336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240031" y="489593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8" name="Oval 42"/>
            <p:cNvSpPr>
              <a:spLocks noChangeArrowheads="1"/>
            </p:cNvSpPr>
            <p:nvPr/>
          </p:nvSpPr>
          <p:spPr bwMode="auto">
            <a:xfrm>
              <a:off x="41046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830174" y="422407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443323" y="540952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6" name="Oval 42"/>
            <p:cNvSpPr>
              <a:spLocks noChangeArrowheads="1"/>
            </p:cNvSpPr>
            <p:nvPr/>
          </p:nvSpPr>
          <p:spPr bwMode="auto">
            <a:xfrm>
              <a:off x="2324469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1390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42"/>
            <p:cNvSpPr>
              <a:spLocks noChangeArrowheads="1"/>
            </p:cNvSpPr>
            <p:nvPr/>
          </p:nvSpPr>
          <p:spPr bwMode="auto">
            <a:xfrm>
              <a:off x="35138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42"/>
            <p:cNvSpPr>
              <a:spLocks noChangeArrowheads="1"/>
            </p:cNvSpPr>
            <p:nvPr/>
          </p:nvSpPr>
          <p:spPr bwMode="auto">
            <a:xfrm>
              <a:off x="1726483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21381" y="607449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603140" y="5419469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226601" y="60870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3" name="Oval 42"/>
            <p:cNvSpPr>
              <a:spLocks noChangeArrowheads="1"/>
            </p:cNvSpPr>
            <p:nvPr/>
          </p:nvSpPr>
          <p:spPr bwMode="auto">
            <a:xfrm>
              <a:off x="41046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816744" y="541521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5" name="Oval 42"/>
            <p:cNvSpPr>
              <a:spLocks noChangeArrowheads="1"/>
            </p:cNvSpPr>
            <p:nvPr/>
          </p:nvSpPr>
          <p:spPr bwMode="auto">
            <a:xfrm>
              <a:off x="4698944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434833" y="610408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8</a:t>
            </a:fld>
            <a:endParaRPr lang="fa-IR"/>
          </a:p>
        </p:txBody>
      </p:sp>
      <p:sp>
        <p:nvSpPr>
          <p:cNvPr id="77" name="TextBox 76"/>
          <p:cNvSpPr txBox="1"/>
          <p:nvPr/>
        </p:nvSpPr>
        <p:spPr>
          <a:xfrm>
            <a:off x="5764274" y="2862172"/>
            <a:ext cx="573714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2000" b="1" dirty="0">
                <a:latin typeface="Iranian Sans" panose="01000500000000020002" pitchFamily="2" charset="-78"/>
                <a:cs typeface="Iranian Sans" panose="01000500000000020002" pitchFamily="2" charset="-78"/>
              </a:rPr>
              <a:t>اگر مشارکت </a:t>
            </a:r>
            <a:r>
              <a:rPr lang="fa-IR" sz="2000" b="1" dirty="0" err="1">
                <a:latin typeface="Iranian Sans" panose="01000500000000020002" pitchFamily="2" charset="-78"/>
                <a:cs typeface="Iranian Sans" panose="01000500000000020002" pitchFamily="2" charset="-78"/>
              </a:rPr>
              <a:t>به‌خوبی</a:t>
            </a:r>
            <a:r>
              <a:rPr lang="fa-IR" sz="2000" b="1" dirty="0">
                <a:latin typeface="Iranian Sans" panose="01000500000000020002" pitchFamily="2" charset="-78"/>
                <a:cs typeface="Iranian Sans" panose="01000500000000020002" pitchFamily="2" charset="-78"/>
              </a:rPr>
              <a:t> </a:t>
            </a:r>
            <a:r>
              <a:rPr lang="fa-IR" sz="2000" b="1" dirty="0" err="1">
                <a:latin typeface="Iranian Sans" panose="01000500000000020002" pitchFamily="2" charset="-78"/>
                <a:cs typeface="Iranian Sans" panose="01000500000000020002" pitchFamily="2" charset="-78"/>
              </a:rPr>
              <a:t>پیاده‌سازی</a:t>
            </a:r>
            <a:r>
              <a:rPr lang="fa-IR" sz="2000" b="1" dirty="0">
                <a:latin typeface="Iranian Sans" panose="01000500000000020002" pitchFamily="2" charset="-78"/>
                <a:cs typeface="Iranian Sans" panose="01000500000000020002" pitchFamily="2" charset="-78"/>
              </a:rPr>
              <a:t> شود هر عامل </a:t>
            </a:r>
            <a:r>
              <a:rPr lang="fa-IR" sz="2000" b="1" dirty="0" err="1">
                <a:latin typeface="Iranian Sans" panose="01000500000000020002" pitchFamily="2" charset="-78"/>
                <a:cs typeface="Iranian Sans" panose="01000500000000020002" pitchFamily="2" charset="-78"/>
              </a:rPr>
              <a:t>می‌تواند</a:t>
            </a:r>
            <a:r>
              <a:rPr lang="fa-IR" sz="2000" b="1" dirty="0">
                <a:latin typeface="Iranian Sans" panose="01000500000000020002" pitchFamily="2" charset="-78"/>
                <a:cs typeface="Iranian Sans" panose="01000500000000020002" pitchFamily="2" charset="-78"/>
              </a:rPr>
              <a:t> از تجربیات </a:t>
            </a:r>
            <a:r>
              <a:rPr lang="fa-IR" sz="2000" b="1" dirty="0" err="1">
                <a:latin typeface="Iranian Sans" panose="01000500000000020002" pitchFamily="2" charset="-78"/>
                <a:cs typeface="Iranian Sans" panose="01000500000000020002" pitchFamily="2" charset="-78"/>
              </a:rPr>
              <a:t>عامل‌های</a:t>
            </a:r>
            <a:r>
              <a:rPr lang="fa-IR" sz="2000" b="1" dirty="0">
                <a:latin typeface="Iranian Sans" panose="01000500000000020002" pitchFamily="2" charset="-78"/>
                <a:cs typeface="Iranian Sans" panose="01000500000000020002" pitchFamily="2" charset="-78"/>
              </a:rPr>
              <a:t> دیگر استفاده بهینه </a:t>
            </a:r>
            <a:r>
              <a:rPr lang="fa-IR" sz="2000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نماید .</a:t>
            </a:r>
            <a:endParaRPr lang="fa-IR" sz="2000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10818" y="1422659"/>
            <a:ext cx="558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M. Tan, “Multi-Agent Reinforcement Learning: Independent vs. Cooperative Agents,” Proc. Tenth Int. Conf. Mach. Learn., pp. 330–337, 1993.</a:t>
            </a:r>
            <a:endParaRPr lang="fa-IR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9" name="Freeform 66"/>
          <p:cNvSpPr>
            <a:spLocks noEditPoints="1"/>
          </p:cNvSpPr>
          <p:nvPr/>
        </p:nvSpPr>
        <p:spPr bwMode="auto">
          <a:xfrm>
            <a:off x="2753413" y="591677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88"/>
          <p:cNvSpPr>
            <a:spLocks noChangeArrowheads="1"/>
          </p:cNvSpPr>
          <p:nvPr/>
        </p:nvSpPr>
        <p:spPr bwMode="auto">
          <a:xfrm>
            <a:off x="10063574" y="4671498"/>
            <a:ext cx="1027244" cy="1042354"/>
          </a:xfrm>
          <a:custGeom>
            <a:avLst/>
            <a:gdLst>
              <a:gd name="T0" fmla="*/ 38327818 w 601"/>
              <a:gd name="T1" fmla="*/ 78678142 h 609"/>
              <a:gd name="T2" fmla="*/ 38327818 w 601"/>
              <a:gd name="T3" fmla="*/ 78678142 h 609"/>
              <a:gd name="T4" fmla="*/ 0 w 601"/>
              <a:gd name="T5" fmla="*/ 39339251 h 609"/>
              <a:gd name="T6" fmla="*/ 38327818 w 601"/>
              <a:gd name="T7" fmla="*/ 0 h 609"/>
              <a:gd name="T8" fmla="*/ 77429787 w 601"/>
              <a:gd name="T9" fmla="*/ 39339251 h 609"/>
              <a:gd name="T10" fmla="*/ 38327818 w 601"/>
              <a:gd name="T11" fmla="*/ 78678142 h 609"/>
              <a:gd name="T12" fmla="*/ 38327818 w 601"/>
              <a:gd name="T13" fmla="*/ 7376244 h 609"/>
              <a:gd name="T14" fmla="*/ 38327818 w 601"/>
              <a:gd name="T15" fmla="*/ 7376244 h 609"/>
              <a:gd name="T16" fmla="*/ 7226723 w 601"/>
              <a:gd name="T17" fmla="*/ 39339251 h 609"/>
              <a:gd name="T18" fmla="*/ 15485886 w 601"/>
              <a:gd name="T19" fmla="*/ 60431965 h 609"/>
              <a:gd name="T20" fmla="*/ 23616083 w 601"/>
              <a:gd name="T21" fmla="*/ 57714571 h 609"/>
              <a:gd name="T22" fmla="*/ 31875246 w 601"/>
              <a:gd name="T23" fmla="*/ 54091380 h 609"/>
              <a:gd name="T24" fmla="*/ 31875246 w 601"/>
              <a:gd name="T25" fmla="*/ 48526731 h 609"/>
              <a:gd name="T26" fmla="*/ 28261705 w 601"/>
              <a:gd name="T27" fmla="*/ 41280349 h 609"/>
              <a:gd name="T28" fmla="*/ 26455114 w 601"/>
              <a:gd name="T29" fmla="*/ 38433453 h 609"/>
              <a:gd name="T30" fmla="*/ 27358589 w 601"/>
              <a:gd name="T31" fmla="*/ 32998307 h 609"/>
              <a:gd name="T32" fmla="*/ 27358589 w 601"/>
              <a:gd name="T33" fmla="*/ 26527860 h 609"/>
              <a:gd name="T34" fmla="*/ 38327818 w 601"/>
              <a:gd name="T35" fmla="*/ 17469523 h 609"/>
              <a:gd name="T36" fmla="*/ 50200163 w 601"/>
              <a:gd name="T37" fmla="*/ 26527860 h 609"/>
              <a:gd name="T38" fmla="*/ 49167722 w 601"/>
              <a:gd name="T39" fmla="*/ 32998307 h 609"/>
              <a:gd name="T40" fmla="*/ 50200163 w 601"/>
              <a:gd name="T41" fmla="*/ 38433453 h 609"/>
              <a:gd name="T42" fmla="*/ 48264607 w 601"/>
              <a:gd name="T43" fmla="*/ 41280349 h 609"/>
              <a:gd name="T44" fmla="*/ 45554541 w 601"/>
              <a:gd name="T45" fmla="*/ 48526731 h 609"/>
              <a:gd name="T46" fmla="*/ 45554541 w 601"/>
              <a:gd name="T47" fmla="*/ 54091380 h 609"/>
              <a:gd name="T48" fmla="*/ 52910229 w 601"/>
              <a:gd name="T49" fmla="*/ 57714571 h 609"/>
              <a:gd name="T50" fmla="*/ 61943901 w 601"/>
              <a:gd name="T51" fmla="*/ 60431965 h 609"/>
              <a:gd name="T52" fmla="*/ 70203064 w 601"/>
              <a:gd name="T53" fmla="*/ 39339251 h 609"/>
              <a:gd name="T54" fmla="*/ 38327818 w 601"/>
              <a:gd name="T55" fmla="*/ 7376244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1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304"/>
                </a:cubicBezTo>
                <a:cubicBezTo>
                  <a:pt x="600" y="474"/>
                  <a:pt x="466" y="608"/>
                  <a:pt x="297" y="608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70"/>
                  <a:pt x="56" y="304"/>
                </a:cubicBezTo>
                <a:cubicBezTo>
                  <a:pt x="56" y="368"/>
                  <a:pt x="78" y="425"/>
                  <a:pt x="120" y="467"/>
                </a:cubicBezTo>
                <a:cubicBezTo>
                  <a:pt x="155" y="453"/>
                  <a:pt x="141" y="467"/>
                  <a:pt x="183" y="446"/>
                </a:cubicBezTo>
                <a:cubicBezTo>
                  <a:pt x="233" y="425"/>
                  <a:pt x="247" y="418"/>
                  <a:pt x="247" y="418"/>
                </a:cubicBezTo>
                <a:cubicBezTo>
                  <a:pt x="247" y="375"/>
                  <a:pt x="247" y="375"/>
                  <a:pt x="247" y="375"/>
                </a:cubicBezTo>
                <a:cubicBezTo>
                  <a:pt x="247" y="375"/>
                  <a:pt x="226" y="361"/>
                  <a:pt x="219" y="319"/>
                </a:cubicBezTo>
                <a:cubicBezTo>
                  <a:pt x="212" y="326"/>
                  <a:pt x="205" y="304"/>
                  <a:pt x="205" y="297"/>
                </a:cubicBezTo>
                <a:cubicBezTo>
                  <a:pt x="205" y="283"/>
                  <a:pt x="198" y="255"/>
                  <a:pt x="212" y="255"/>
                </a:cubicBezTo>
                <a:cubicBezTo>
                  <a:pt x="212" y="234"/>
                  <a:pt x="212" y="220"/>
                  <a:pt x="212" y="205"/>
                </a:cubicBezTo>
                <a:cubicBezTo>
                  <a:pt x="212" y="177"/>
                  <a:pt x="247" y="135"/>
                  <a:pt x="297" y="135"/>
                </a:cubicBezTo>
                <a:cubicBezTo>
                  <a:pt x="360" y="135"/>
                  <a:pt x="381" y="177"/>
                  <a:pt x="389" y="205"/>
                </a:cubicBezTo>
                <a:cubicBezTo>
                  <a:pt x="389" y="220"/>
                  <a:pt x="389" y="234"/>
                  <a:pt x="381" y="255"/>
                </a:cubicBezTo>
                <a:cubicBezTo>
                  <a:pt x="396" y="255"/>
                  <a:pt x="389" y="283"/>
                  <a:pt x="389" y="297"/>
                </a:cubicBezTo>
                <a:cubicBezTo>
                  <a:pt x="389" y="304"/>
                  <a:pt x="389" y="326"/>
                  <a:pt x="374" y="319"/>
                </a:cubicBezTo>
                <a:cubicBezTo>
                  <a:pt x="367" y="361"/>
                  <a:pt x="353" y="375"/>
                  <a:pt x="353" y="375"/>
                </a:cubicBezTo>
                <a:cubicBezTo>
                  <a:pt x="353" y="418"/>
                  <a:pt x="353" y="418"/>
                  <a:pt x="353" y="418"/>
                </a:cubicBezTo>
                <a:cubicBezTo>
                  <a:pt x="353" y="418"/>
                  <a:pt x="367" y="425"/>
                  <a:pt x="410" y="446"/>
                </a:cubicBezTo>
                <a:cubicBezTo>
                  <a:pt x="459" y="467"/>
                  <a:pt x="445" y="453"/>
                  <a:pt x="480" y="467"/>
                </a:cubicBezTo>
                <a:cubicBezTo>
                  <a:pt x="523" y="425"/>
                  <a:pt x="544" y="368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Freeform 77"/>
          <p:cNvSpPr>
            <a:spLocks noChangeArrowheads="1"/>
          </p:cNvSpPr>
          <p:nvPr/>
        </p:nvSpPr>
        <p:spPr bwMode="auto">
          <a:xfrm>
            <a:off x="8125539" y="4671498"/>
            <a:ext cx="1027244" cy="1042354"/>
          </a:xfrm>
          <a:custGeom>
            <a:avLst/>
            <a:gdLst>
              <a:gd name="T0" fmla="*/ 38327818 w 601"/>
              <a:gd name="T1" fmla="*/ 78678142 h 609"/>
              <a:gd name="T2" fmla="*/ 38327818 w 601"/>
              <a:gd name="T3" fmla="*/ 78678142 h 609"/>
              <a:gd name="T4" fmla="*/ 0 w 601"/>
              <a:gd name="T5" fmla="*/ 39339251 h 609"/>
              <a:gd name="T6" fmla="*/ 38327818 w 601"/>
              <a:gd name="T7" fmla="*/ 0 h 609"/>
              <a:gd name="T8" fmla="*/ 77429787 w 601"/>
              <a:gd name="T9" fmla="*/ 39339251 h 609"/>
              <a:gd name="T10" fmla="*/ 38327818 w 601"/>
              <a:gd name="T11" fmla="*/ 78678142 h 609"/>
              <a:gd name="T12" fmla="*/ 38327818 w 601"/>
              <a:gd name="T13" fmla="*/ 7376244 h 609"/>
              <a:gd name="T14" fmla="*/ 38327818 w 601"/>
              <a:gd name="T15" fmla="*/ 7376244 h 609"/>
              <a:gd name="T16" fmla="*/ 7226723 w 601"/>
              <a:gd name="T17" fmla="*/ 39339251 h 609"/>
              <a:gd name="T18" fmla="*/ 15485886 w 601"/>
              <a:gd name="T19" fmla="*/ 60431965 h 609"/>
              <a:gd name="T20" fmla="*/ 23616083 w 601"/>
              <a:gd name="T21" fmla="*/ 57714571 h 609"/>
              <a:gd name="T22" fmla="*/ 31875246 w 601"/>
              <a:gd name="T23" fmla="*/ 54091380 h 609"/>
              <a:gd name="T24" fmla="*/ 31875246 w 601"/>
              <a:gd name="T25" fmla="*/ 48526731 h 609"/>
              <a:gd name="T26" fmla="*/ 28261705 w 601"/>
              <a:gd name="T27" fmla="*/ 41280349 h 609"/>
              <a:gd name="T28" fmla="*/ 26455114 w 601"/>
              <a:gd name="T29" fmla="*/ 38433453 h 609"/>
              <a:gd name="T30" fmla="*/ 27358589 w 601"/>
              <a:gd name="T31" fmla="*/ 32998307 h 609"/>
              <a:gd name="T32" fmla="*/ 27358589 w 601"/>
              <a:gd name="T33" fmla="*/ 26527860 h 609"/>
              <a:gd name="T34" fmla="*/ 38327818 w 601"/>
              <a:gd name="T35" fmla="*/ 17469523 h 609"/>
              <a:gd name="T36" fmla="*/ 50200163 w 601"/>
              <a:gd name="T37" fmla="*/ 26527860 h 609"/>
              <a:gd name="T38" fmla="*/ 49167722 w 601"/>
              <a:gd name="T39" fmla="*/ 32998307 h 609"/>
              <a:gd name="T40" fmla="*/ 50200163 w 601"/>
              <a:gd name="T41" fmla="*/ 38433453 h 609"/>
              <a:gd name="T42" fmla="*/ 48264607 w 601"/>
              <a:gd name="T43" fmla="*/ 41280349 h 609"/>
              <a:gd name="T44" fmla="*/ 45554541 w 601"/>
              <a:gd name="T45" fmla="*/ 48526731 h 609"/>
              <a:gd name="T46" fmla="*/ 45554541 w 601"/>
              <a:gd name="T47" fmla="*/ 54091380 h 609"/>
              <a:gd name="T48" fmla="*/ 52910229 w 601"/>
              <a:gd name="T49" fmla="*/ 57714571 h 609"/>
              <a:gd name="T50" fmla="*/ 61943901 w 601"/>
              <a:gd name="T51" fmla="*/ 60431965 h 609"/>
              <a:gd name="T52" fmla="*/ 70203064 w 601"/>
              <a:gd name="T53" fmla="*/ 39339251 h 609"/>
              <a:gd name="T54" fmla="*/ 38327818 w 601"/>
              <a:gd name="T55" fmla="*/ 7376244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1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304"/>
                </a:cubicBezTo>
                <a:cubicBezTo>
                  <a:pt x="600" y="474"/>
                  <a:pt x="466" y="608"/>
                  <a:pt x="297" y="608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70"/>
                  <a:pt x="56" y="304"/>
                </a:cubicBezTo>
                <a:cubicBezTo>
                  <a:pt x="56" y="368"/>
                  <a:pt x="78" y="425"/>
                  <a:pt x="120" y="467"/>
                </a:cubicBezTo>
                <a:cubicBezTo>
                  <a:pt x="155" y="453"/>
                  <a:pt x="141" y="467"/>
                  <a:pt x="183" y="446"/>
                </a:cubicBezTo>
                <a:cubicBezTo>
                  <a:pt x="233" y="425"/>
                  <a:pt x="247" y="418"/>
                  <a:pt x="247" y="418"/>
                </a:cubicBezTo>
                <a:cubicBezTo>
                  <a:pt x="247" y="375"/>
                  <a:pt x="247" y="375"/>
                  <a:pt x="247" y="375"/>
                </a:cubicBezTo>
                <a:cubicBezTo>
                  <a:pt x="247" y="375"/>
                  <a:pt x="226" y="361"/>
                  <a:pt x="219" y="319"/>
                </a:cubicBezTo>
                <a:cubicBezTo>
                  <a:pt x="212" y="326"/>
                  <a:pt x="205" y="304"/>
                  <a:pt x="205" y="297"/>
                </a:cubicBezTo>
                <a:cubicBezTo>
                  <a:pt x="205" y="283"/>
                  <a:pt x="198" y="255"/>
                  <a:pt x="212" y="255"/>
                </a:cubicBezTo>
                <a:cubicBezTo>
                  <a:pt x="212" y="234"/>
                  <a:pt x="212" y="220"/>
                  <a:pt x="212" y="205"/>
                </a:cubicBezTo>
                <a:cubicBezTo>
                  <a:pt x="212" y="177"/>
                  <a:pt x="247" y="135"/>
                  <a:pt x="297" y="135"/>
                </a:cubicBezTo>
                <a:cubicBezTo>
                  <a:pt x="360" y="135"/>
                  <a:pt x="381" y="177"/>
                  <a:pt x="389" y="205"/>
                </a:cubicBezTo>
                <a:cubicBezTo>
                  <a:pt x="389" y="220"/>
                  <a:pt x="389" y="234"/>
                  <a:pt x="381" y="255"/>
                </a:cubicBezTo>
                <a:cubicBezTo>
                  <a:pt x="396" y="255"/>
                  <a:pt x="389" y="283"/>
                  <a:pt x="389" y="297"/>
                </a:cubicBezTo>
                <a:cubicBezTo>
                  <a:pt x="389" y="304"/>
                  <a:pt x="389" y="326"/>
                  <a:pt x="374" y="319"/>
                </a:cubicBezTo>
                <a:cubicBezTo>
                  <a:pt x="367" y="361"/>
                  <a:pt x="353" y="375"/>
                  <a:pt x="353" y="375"/>
                </a:cubicBezTo>
                <a:cubicBezTo>
                  <a:pt x="353" y="418"/>
                  <a:pt x="353" y="418"/>
                  <a:pt x="353" y="418"/>
                </a:cubicBezTo>
                <a:cubicBezTo>
                  <a:pt x="353" y="418"/>
                  <a:pt x="367" y="425"/>
                  <a:pt x="410" y="446"/>
                </a:cubicBezTo>
                <a:cubicBezTo>
                  <a:pt x="459" y="467"/>
                  <a:pt x="445" y="453"/>
                  <a:pt x="480" y="467"/>
                </a:cubicBezTo>
                <a:cubicBezTo>
                  <a:pt x="523" y="425"/>
                  <a:pt x="544" y="368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Freeform 88"/>
          <p:cNvSpPr>
            <a:spLocks noChangeArrowheads="1"/>
          </p:cNvSpPr>
          <p:nvPr/>
        </p:nvSpPr>
        <p:spPr bwMode="auto">
          <a:xfrm>
            <a:off x="6187504" y="4671498"/>
            <a:ext cx="1027245" cy="1042354"/>
          </a:xfrm>
          <a:custGeom>
            <a:avLst/>
            <a:gdLst>
              <a:gd name="T0" fmla="*/ 38327818 w 601"/>
              <a:gd name="T1" fmla="*/ 78678142 h 609"/>
              <a:gd name="T2" fmla="*/ 38327818 w 601"/>
              <a:gd name="T3" fmla="*/ 78678142 h 609"/>
              <a:gd name="T4" fmla="*/ 0 w 601"/>
              <a:gd name="T5" fmla="*/ 39339251 h 609"/>
              <a:gd name="T6" fmla="*/ 38327818 w 601"/>
              <a:gd name="T7" fmla="*/ 0 h 609"/>
              <a:gd name="T8" fmla="*/ 77429787 w 601"/>
              <a:gd name="T9" fmla="*/ 39339251 h 609"/>
              <a:gd name="T10" fmla="*/ 38327818 w 601"/>
              <a:gd name="T11" fmla="*/ 78678142 h 609"/>
              <a:gd name="T12" fmla="*/ 38327818 w 601"/>
              <a:gd name="T13" fmla="*/ 7376244 h 609"/>
              <a:gd name="T14" fmla="*/ 38327818 w 601"/>
              <a:gd name="T15" fmla="*/ 7376244 h 609"/>
              <a:gd name="T16" fmla="*/ 7226723 w 601"/>
              <a:gd name="T17" fmla="*/ 39339251 h 609"/>
              <a:gd name="T18" fmla="*/ 15485886 w 601"/>
              <a:gd name="T19" fmla="*/ 60431965 h 609"/>
              <a:gd name="T20" fmla="*/ 23616083 w 601"/>
              <a:gd name="T21" fmla="*/ 57714571 h 609"/>
              <a:gd name="T22" fmla="*/ 31875246 w 601"/>
              <a:gd name="T23" fmla="*/ 54091380 h 609"/>
              <a:gd name="T24" fmla="*/ 31875246 w 601"/>
              <a:gd name="T25" fmla="*/ 48526731 h 609"/>
              <a:gd name="T26" fmla="*/ 28261705 w 601"/>
              <a:gd name="T27" fmla="*/ 41280349 h 609"/>
              <a:gd name="T28" fmla="*/ 26455114 w 601"/>
              <a:gd name="T29" fmla="*/ 38433453 h 609"/>
              <a:gd name="T30" fmla="*/ 27358589 w 601"/>
              <a:gd name="T31" fmla="*/ 32998307 h 609"/>
              <a:gd name="T32" fmla="*/ 27358589 w 601"/>
              <a:gd name="T33" fmla="*/ 26527860 h 609"/>
              <a:gd name="T34" fmla="*/ 38327818 w 601"/>
              <a:gd name="T35" fmla="*/ 17469523 h 609"/>
              <a:gd name="T36" fmla="*/ 50200163 w 601"/>
              <a:gd name="T37" fmla="*/ 26527860 h 609"/>
              <a:gd name="T38" fmla="*/ 49167722 w 601"/>
              <a:gd name="T39" fmla="*/ 32998307 h 609"/>
              <a:gd name="T40" fmla="*/ 50200163 w 601"/>
              <a:gd name="T41" fmla="*/ 38433453 h 609"/>
              <a:gd name="T42" fmla="*/ 48264607 w 601"/>
              <a:gd name="T43" fmla="*/ 41280349 h 609"/>
              <a:gd name="T44" fmla="*/ 45554541 w 601"/>
              <a:gd name="T45" fmla="*/ 48526731 h 609"/>
              <a:gd name="T46" fmla="*/ 45554541 w 601"/>
              <a:gd name="T47" fmla="*/ 54091380 h 609"/>
              <a:gd name="T48" fmla="*/ 52910229 w 601"/>
              <a:gd name="T49" fmla="*/ 57714571 h 609"/>
              <a:gd name="T50" fmla="*/ 61943901 w 601"/>
              <a:gd name="T51" fmla="*/ 60431965 h 609"/>
              <a:gd name="T52" fmla="*/ 70203064 w 601"/>
              <a:gd name="T53" fmla="*/ 39339251 h 609"/>
              <a:gd name="T54" fmla="*/ 38327818 w 601"/>
              <a:gd name="T55" fmla="*/ 7376244 h 60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1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304"/>
                </a:cubicBezTo>
                <a:cubicBezTo>
                  <a:pt x="600" y="474"/>
                  <a:pt x="466" y="608"/>
                  <a:pt x="297" y="608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70"/>
                  <a:pt x="56" y="304"/>
                </a:cubicBezTo>
                <a:cubicBezTo>
                  <a:pt x="56" y="368"/>
                  <a:pt x="78" y="425"/>
                  <a:pt x="120" y="467"/>
                </a:cubicBezTo>
                <a:cubicBezTo>
                  <a:pt x="155" y="453"/>
                  <a:pt x="141" y="467"/>
                  <a:pt x="183" y="446"/>
                </a:cubicBezTo>
                <a:cubicBezTo>
                  <a:pt x="233" y="425"/>
                  <a:pt x="247" y="418"/>
                  <a:pt x="247" y="418"/>
                </a:cubicBezTo>
                <a:cubicBezTo>
                  <a:pt x="247" y="375"/>
                  <a:pt x="247" y="375"/>
                  <a:pt x="247" y="375"/>
                </a:cubicBezTo>
                <a:cubicBezTo>
                  <a:pt x="247" y="375"/>
                  <a:pt x="226" y="361"/>
                  <a:pt x="219" y="319"/>
                </a:cubicBezTo>
                <a:cubicBezTo>
                  <a:pt x="212" y="326"/>
                  <a:pt x="205" y="304"/>
                  <a:pt x="205" y="297"/>
                </a:cubicBezTo>
                <a:cubicBezTo>
                  <a:pt x="205" y="283"/>
                  <a:pt x="198" y="255"/>
                  <a:pt x="212" y="255"/>
                </a:cubicBezTo>
                <a:cubicBezTo>
                  <a:pt x="212" y="234"/>
                  <a:pt x="212" y="220"/>
                  <a:pt x="212" y="205"/>
                </a:cubicBezTo>
                <a:cubicBezTo>
                  <a:pt x="212" y="177"/>
                  <a:pt x="247" y="135"/>
                  <a:pt x="297" y="135"/>
                </a:cubicBezTo>
                <a:cubicBezTo>
                  <a:pt x="360" y="135"/>
                  <a:pt x="381" y="177"/>
                  <a:pt x="389" y="205"/>
                </a:cubicBezTo>
                <a:cubicBezTo>
                  <a:pt x="389" y="220"/>
                  <a:pt x="389" y="234"/>
                  <a:pt x="381" y="255"/>
                </a:cubicBezTo>
                <a:cubicBezTo>
                  <a:pt x="396" y="255"/>
                  <a:pt x="389" y="283"/>
                  <a:pt x="389" y="297"/>
                </a:cubicBezTo>
                <a:cubicBezTo>
                  <a:pt x="389" y="304"/>
                  <a:pt x="389" y="326"/>
                  <a:pt x="374" y="319"/>
                </a:cubicBezTo>
                <a:cubicBezTo>
                  <a:pt x="367" y="361"/>
                  <a:pt x="353" y="375"/>
                  <a:pt x="353" y="375"/>
                </a:cubicBezTo>
                <a:cubicBezTo>
                  <a:pt x="353" y="418"/>
                  <a:pt x="353" y="418"/>
                  <a:pt x="353" y="418"/>
                </a:cubicBezTo>
                <a:cubicBezTo>
                  <a:pt x="353" y="418"/>
                  <a:pt x="367" y="425"/>
                  <a:pt x="410" y="446"/>
                </a:cubicBezTo>
                <a:cubicBezTo>
                  <a:pt x="459" y="467"/>
                  <a:pt x="445" y="453"/>
                  <a:pt x="480" y="467"/>
                </a:cubicBezTo>
                <a:cubicBezTo>
                  <a:pt x="523" y="425"/>
                  <a:pt x="544" y="368"/>
                  <a:pt x="544" y="304"/>
                </a:cubicBezTo>
                <a:cubicBezTo>
                  <a:pt x="544" y="170"/>
                  <a:pt x="431" y="57"/>
                  <a:pt x="29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384447" y="5029738"/>
            <a:ext cx="571394" cy="325874"/>
            <a:chOff x="7345591" y="5049056"/>
            <a:chExt cx="571394" cy="325874"/>
          </a:xfrm>
        </p:grpSpPr>
        <p:sp>
          <p:nvSpPr>
            <p:cNvPr id="5" name="Rectangle 4"/>
            <p:cNvSpPr/>
            <p:nvPr/>
          </p:nvSpPr>
          <p:spPr>
            <a:xfrm>
              <a:off x="7345591" y="5049056"/>
              <a:ext cx="571394" cy="1022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345591" y="5272637"/>
              <a:ext cx="571394" cy="1022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9322481" y="5029738"/>
            <a:ext cx="571394" cy="325874"/>
            <a:chOff x="7345591" y="5049056"/>
            <a:chExt cx="571394" cy="325874"/>
          </a:xfrm>
        </p:grpSpPr>
        <p:sp>
          <p:nvSpPr>
            <p:cNvPr id="84" name="Rectangle 83"/>
            <p:cNvSpPr/>
            <p:nvPr/>
          </p:nvSpPr>
          <p:spPr>
            <a:xfrm>
              <a:off x="7345591" y="5049056"/>
              <a:ext cx="571394" cy="1022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345591" y="5272637"/>
              <a:ext cx="571394" cy="10229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</p:spTree>
    <p:extLst>
      <p:ext uri="{BB962C8B-B14F-4D97-AF65-F5344CB8AC3E}">
        <p14:creationId xmlns:p14="http://schemas.microsoft.com/office/powerpoint/2010/main" val="14418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66"/>
          <p:cNvSpPr>
            <a:spLocks noEditPoints="1"/>
          </p:cNvSpPr>
          <p:nvPr/>
        </p:nvSpPr>
        <p:spPr bwMode="auto">
          <a:xfrm>
            <a:off x="11119054" y="737805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671131" y="737805"/>
            <a:ext cx="4745708" cy="5766387"/>
            <a:chOff x="671131" y="737805"/>
            <a:chExt cx="4745708" cy="5766387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1418882" y="3601618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2" name="TextBox 31"/>
            <p:cNvSpPr txBox="1"/>
            <p:nvPr/>
          </p:nvSpPr>
          <p:spPr>
            <a:xfrm>
              <a:off x="1482220" y="74432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671131" y="1287300"/>
              <a:ext cx="381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headEnd type="oval"/>
              <a:tailEnd type="none"/>
            </a:ln>
          </p:spPr>
        </p:cxnSp>
        <p:cxnSp>
          <p:nvCxnSpPr>
            <p:cNvPr id="35" name="Straight Connector 34"/>
            <p:cNvCxnSpPr/>
            <p:nvPr/>
          </p:nvCxnSpPr>
          <p:spPr>
            <a:xfrm>
              <a:off x="1446239" y="2437865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37" name="Arc 36"/>
            <p:cNvSpPr/>
            <p:nvPr/>
          </p:nvSpPr>
          <p:spPr>
            <a:xfrm>
              <a:off x="3932867" y="1285955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Arc 37"/>
            <p:cNvSpPr/>
            <p:nvPr/>
          </p:nvSpPr>
          <p:spPr>
            <a:xfrm flipH="1">
              <a:off x="887272" y="2435641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42"/>
            <p:cNvSpPr>
              <a:spLocks noChangeArrowheads="1"/>
            </p:cNvSpPr>
            <p:nvPr/>
          </p:nvSpPr>
          <p:spPr bwMode="auto">
            <a:xfrm>
              <a:off x="2324469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91390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35138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42"/>
            <p:cNvSpPr>
              <a:spLocks noChangeArrowheads="1"/>
            </p:cNvSpPr>
            <p:nvPr/>
          </p:nvSpPr>
          <p:spPr bwMode="auto">
            <a:xfrm>
              <a:off x="1726483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1446239" y="4758152"/>
              <a:ext cx="3132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none"/>
            </a:ln>
          </p:spPr>
        </p:cxnSp>
        <p:sp>
          <p:nvSpPr>
            <p:cNvPr id="57" name="Arc 56"/>
            <p:cNvSpPr/>
            <p:nvPr/>
          </p:nvSpPr>
          <p:spPr>
            <a:xfrm>
              <a:off x="3932867" y="3601540"/>
              <a:ext cx="1165195" cy="1156000"/>
            </a:xfrm>
            <a:prstGeom prst="arc">
              <a:avLst>
                <a:gd name="adj1" fmla="val 1591914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1420839" y="5921444"/>
              <a:ext cx="3996000" cy="0"/>
            </a:xfrm>
            <a:prstGeom prst="line">
              <a:avLst/>
            </a:prstGeom>
            <a:noFill/>
            <a:ln w="50800">
              <a:solidFill>
                <a:schemeClr val="accent1"/>
              </a:solidFill>
              <a:tailEnd type="triangle"/>
            </a:ln>
          </p:spPr>
        </p:cxnSp>
        <p:sp>
          <p:nvSpPr>
            <p:cNvPr id="71" name="Arc 70"/>
            <p:cNvSpPr/>
            <p:nvPr/>
          </p:nvSpPr>
          <p:spPr>
            <a:xfrm flipH="1">
              <a:off x="887272" y="4758579"/>
              <a:ext cx="1165195" cy="1165195"/>
            </a:xfrm>
            <a:prstGeom prst="arc">
              <a:avLst>
                <a:gd name="adj1" fmla="val 16200000"/>
                <a:gd name="adj2" fmla="val 5171460"/>
              </a:avLst>
            </a:prstGeom>
            <a:noFill/>
            <a:ln w="50800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34322" y="13970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42705" y="74206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239542" y="140966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1" name="Oval 42"/>
            <p:cNvSpPr>
              <a:spLocks noChangeArrowheads="1"/>
            </p:cNvSpPr>
            <p:nvPr/>
          </p:nvSpPr>
          <p:spPr bwMode="auto">
            <a:xfrm>
              <a:off x="4104662" y="1191250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29685" y="737805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56753" y="190214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2324469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291390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42"/>
            <p:cNvSpPr>
              <a:spLocks noChangeArrowheads="1"/>
            </p:cNvSpPr>
            <p:nvPr/>
          </p:nvSpPr>
          <p:spPr bwMode="auto">
            <a:xfrm>
              <a:off x="35138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42"/>
            <p:cNvSpPr>
              <a:spLocks noChangeArrowheads="1"/>
            </p:cNvSpPr>
            <p:nvPr/>
          </p:nvSpPr>
          <p:spPr bwMode="auto">
            <a:xfrm>
              <a:off x="1726483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034811" y="256711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643194" y="1912096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240031" y="257969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86" name="Oval 42"/>
            <p:cNvSpPr>
              <a:spLocks noChangeArrowheads="1"/>
            </p:cNvSpPr>
            <p:nvPr/>
          </p:nvSpPr>
          <p:spPr bwMode="auto">
            <a:xfrm>
              <a:off x="4104662" y="2341815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30174" y="190783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1996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483377" y="30704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1" name="Oval 42"/>
            <p:cNvSpPr>
              <a:spLocks noChangeArrowheads="1"/>
            </p:cNvSpPr>
            <p:nvPr/>
          </p:nvSpPr>
          <p:spPr bwMode="auto">
            <a:xfrm>
              <a:off x="2324469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91"/>
            <p:cNvSpPr>
              <a:spLocks noChangeArrowheads="1"/>
            </p:cNvSpPr>
            <p:nvPr/>
          </p:nvSpPr>
          <p:spPr bwMode="auto">
            <a:xfrm>
              <a:off x="291390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42"/>
            <p:cNvSpPr>
              <a:spLocks noChangeArrowheads="1"/>
            </p:cNvSpPr>
            <p:nvPr/>
          </p:nvSpPr>
          <p:spPr bwMode="auto">
            <a:xfrm>
              <a:off x="35138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42"/>
            <p:cNvSpPr>
              <a:spLocks noChangeArrowheads="1"/>
            </p:cNvSpPr>
            <p:nvPr/>
          </p:nvSpPr>
          <p:spPr bwMode="auto">
            <a:xfrm>
              <a:off x="1726483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61435" y="373544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643194" y="3080421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266655" y="3748024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98" name="Oval 42"/>
            <p:cNvSpPr>
              <a:spLocks noChangeArrowheads="1"/>
            </p:cNvSpPr>
            <p:nvPr/>
          </p:nvSpPr>
          <p:spPr bwMode="auto">
            <a:xfrm>
              <a:off x="4104662" y="3505568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856798" y="307616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456753" y="421838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2010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1" name="Oval 42"/>
            <p:cNvSpPr>
              <a:spLocks noChangeArrowheads="1"/>
            </p:cNvSpPr>
            <p:nvPr/>
          </p:nvSpPr>
          <p:spPr bwMode="auto">
            <a:xfrm>
              <a:off x="2324469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Oval 101"/>
            <p:cNvSpPr>
              <a:spLocks noChangeArrowheads="1"/>
            </p:cNvSpPr>
            <p:nvPr/>
          </p:nvSpPr>
          <p:spPr bwMode="auto">
            <a:xfrm>
              <a:off x="291390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2"/>
            <p:cNvSpPr>
              <a:spLocks noChangeArrowheads="1"/>
            </p:cNvSpPr>
            <p:nvPr/>
          </p:nvSpPr>
          <p:spPr bwMode="auto">
            <a:xfrm>
              <a:off x="35138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2"/>
            <p:cNvSpPr>
              <a:spLocks noChangeArrowheads="1"/>
            </p:cNvSpPr>
            <p:nvPr/>
          </p:nvSpPr>
          <p:spPr bwMode="auto">
            <a:xfrm>
              <a:off x="1726483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034811" y="488335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2009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616570" y="4228336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2008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240031" y="4895939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2007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08" name="Oval 42"/>
            <p:cNvSpPr>
              <a:spLocks noChangeArrowheads="1"/>
            </p:cNvSpPr>
            <p:nvPr/>
          </p:nvSpPr>
          <p:spPr bwMode="auto">
            <a:xfrm>
              <a:off x="4104662" y="4662102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830174" y="4224077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2006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443323" y="540952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2011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16" name="Oval 42"/>
            <p:cNvSpPr>
              <a:spLocks noChangeArrowheads="1"/>
            </p:cNvSpPr>
            <p:nvPr/>
          </p:nvSpPr>
          <p:spPr bwMode="auto">
            <a:xfrm>
              <a:off x="2324469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291390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42"/>
            <p:cNvSpPr>
              <a:spLocks noChangeArrowheads="1"/>
            </p:cNvSpPr>
            <p:nvPr/>
          </p:nvSpPr>
          <p:spPr bwMode="auto">
            <a:xfrm>
              <a:off x="35138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42"/>
            <p:cNvSpPr>
              <a:spLocks noChangeArrowheads="1"/>
            </p:cNvSpPr>
            <p:nvPr/>
          </p:nvSpPr>
          <p:spPr bwMode="auto">
            <a:xfrm>
              <a:off x="1726483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021381" y="607449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2012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2603140" y="5419469"/>
              <a:ext cx="7328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2013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226601" y="608707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2014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3" name="Oval 42"/>
            <p:cNvSpPr>
              <a:spLocks noChangeArrowheads="1"/>
            </p:cNvSpPr>
            <p:nvPr/>
          </p:nvSpPr>
          <p:spPr bwMode="auto">
            <a:xfrm>
              <a:off x="4104662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3816744" y="5415210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2015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125" name="Oval 42"/>
            <p:cNvSpPr>
              <a:spLocks noChangeArrowheads="1"/>
            </p:cNvSpPr>
            <p:nvPr/>
          </p:nvSpPr>
          <p:spPr bwMode="auto">
            <a:xfrm>
              <a:off x="4698944" y="5825394"/>
              <a:ext cx="178044" cy="192101"/>
            </a:xfrm>
            <a:prstGeom prst="ellipse">
              <a:avLst/>
            </a:prstGeom>
            <a:solidFill>
              <a:srgbClr val="E2E2E2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434833" y="6104082"/>
              <a:ext cx="7062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altLang="zh-CN" sz="20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B Titr" panose="00000700000000000000" pitchFamily="2" charset="-78"/>
                </a:rPr>
                <a:t>2016</a:t>
              </a:r>
              <a:endPara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cs typeface="B Titr" panose="00000700000000000000" pitchFamily="2" charset="-78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6CE5-EBE4-4053-9D3D-716D7C1A1D89}" type="slidenum">
              <a:rPr lang="fa-IR" smtClean="0"/>
              <a:t>9</a:t>
            </a:fld>
            <a:endParaRPr lang="fa-IR"/>
          </a:p>
        </p:txBody>
      </p:sp>
      <p:sp>
        <p:nvSpPr>
          <p:cNvPr id="4" name="Rectangle 3"/>
          <p:cNvSpPr/>
          <p:nvPr/>
        </p:nvSpPr>
        <p:spPr>
          <a:xfrm>
            <a:off x="5267926" y="1422659"/>
            <a:ext cx="558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dirty="0"/>
              <a:t>N. Carver and V. Lesser, “Evolution of blackboard control architectures,” </a:t>
            </a:r>
            <a:r>
              <a:rPr lang="en-US" i="1" dirty="0"/>
              <a:t>Expert Syst. Appl.</a:t>
            </a:r>
            <a:r>
              <a:rPr lang="en-US" dirty="0"/>
              <a:t>, vol. 7, no. 1, pp. 1–30, Jan. 1994.</a:t>
            </a:r>
            <a:endParaRPr lang="fa-IR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9" name="Freeform 66"/>
          <p:cNvSpPr>
            <a:spLocks noEditPoints="1"/>
          </p:cNvSpPr>
          <p:nvPr/>
        </p:nvSpPr>
        <p:spPr bwMode="auto">
          <a:xfrm>
            <a:off x="3364230" y="562615"/>
            <a:ext cx="497646" cy="727925"/>
          </a:xfrm>
          <a:custGeom>
            <a:avLst/>
            <a:gdLst>
              <a:gd name="T0" fmla="*/ 32 w 32"/>
              <a:gd name="T1" fmla="*/ 16 h 48"/>
              <a:gd name="T2" fmla="*/ 16 w 32"/>
              <a:gd name="T3" fmla="*/ 0 h 48"/>
              <a:gd name="T4" fmla="*/ 0 w 32"/>
              <a:gd name="T5" fmla="*/ 16 h 48"/>
              <a:gd name="T6" fmla="*/ 2 w 32"/>
              <a:gd name="T7" fmla="*/ 24 h 48"/>
              <a:gd name="T8" fmla="*/ 2 w 32"/>
              <a:gd name="T9" fmla="*/ 24 h 48"/>
              <a:gd name="T10" fmla="*/ 16 w 32"/>
              <a:gd name="T11" fmla="*/ 48 h 48"/>
              <a:gd name="T12" fmla="*/ 30 w 32"/>
              <a:gd name="T13" fmla="*/ 24 h 48"/>
              <a:gd name="T14" fmla="*/ 30 w 32"/>
              <a:gd name="T15" fmla="*/ 24 h 48"/>
              <a:gd name="T16" fmla="*/ 32 w 32"/>
              <a:gd name="T17" fmla="*/ 16 h 48"/>
              <a:gd name="T18" fmla="*/ 16 w 32"/>
              <a:gd name="T19" fmla="*/ 29 h 48"/>
              <a:gd name="T20" fmla="*/ 3 w 32"/>
              <a:gd name="T21" fmla="*/ 16 h 48"/>
              <a:gd name="T22" fmla="*/ 16 w 32"/>
              <a:gd name="T23" fmla="*/ 3 h 48"/>
              <a:gd name="T24" fmla="*/ 29 w 32"/>
              <a:gd name="T25" fmla="*/ 16 h 48"/>
              <a:gd name="T26" fmla="*/ 16 w 32"/>
              <a:gd name="T27" fmla="*/ 2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48">
                <a:moveTo>
                  <a:pt x="32" y="16"/>
                </a:moveTo>
                <a:cubicBezTo>
                  <a:pt x="32" y="7"/>
                  <a:pt x="25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9"/>
                  <a:pt x="1" y="22"/>
                  <a:pt x="2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6" y="48"/>
                  <a:pt x="16" y="48"/>
                  <a:pt x="16" y="48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2"/>
                  <a:pt x="32" y="19"/>
                  <a:pt x="32" y="16"/>
                </a:cubicBezTo>
                <a:close/>
                <a:moveTo>
                  <a:pt x="16" y="29"/>
                </a:moveTo>
                <a:cubicBezTo>
                  <a:pt x="9" y="29"/>
                  <a:pt x="3" y="23"/>
                  <a:pt x="3" y="16"/>
                </a:cubicBezTo>
                <a:cubicBezTo>
                  <a:pt x="3" y="9"/>
                  <a:pt x="9" y="3"/>
                  <a:pt x="16" y="3"/>
                </a:cubicBezTo>
                <a:cubicBezTo>
                  <a:pt x="23" y="3"/>
                  <a:pt x="29" y="9"/>
                  <a:pt x="29" y="16"/>
                </a:cubicBezTo>
                <a:cubicBezTo>
                  <a:pt x="29" y="23"/>
                  <a:pt x="23" y="29"/>
                  <a:pt x="16" y="2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10717489" y="1527376"/>
            <a:ext cx="1300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Blackboard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Title 1"/>
          <p:cNvSpPr>
            <a:spLocks noGrp="1"/>
          </p:cNvSpPr>
          <p:nvPr>
            <p:ph type="title"/>
          </p:nvPr>
        </p:nvSpPr>
        <p:spPr>
          <a:xfrm>
            <a:off x="6662425" y="645211"/>
            <a:ext cx="2847588" cy="913112"/>
          </a:xfrm>
        </p:spPr>
        <p:txBody>
          <a:bodyPr/>
          <a:lstStyle/>
          <a:p>
            <a:pPr algn="ctr"/>
            <a:r>
              <a:rPr lang="fa-IR" sz="4400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تخته سیاه</a:t>
            </a:r>
            <a:endParaRPr lang="fa-IR" sz="4400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31859" y="2668402"/>
            <a:ext cx="1370171" cy="2290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0" name="Rectangle 79"/>
          <p:cNvSpPr/>
          <p:nvPr/>
        </p:nvSpPr>
        <p:spPr>
          <a:xfrm>
            <a:off x="8242937" y="2668402"/>
            <a:ext cx="2474552" cy="2290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TextBox 5"/>
          <p:cNvSpPr txBox="1"/>
          <p:nvPr/>
        </p:nvSpPr>
        <p:spPr>
          <a:xfrm>
            <a:off x="8801236" y="5751698"/>
            <a:ext cx="67358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. . .</a:t>
            </a:r>
            <a:endParaRPr lang="fa-IR" sz="2400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cxnSp>
        <p:nvCxnSpPr>
          <p:cNvPr id="8" name="Straight Arrow Connector 7"/>
          <p:cNvCxnSpPr>
            <a:stCxn id="85" idx="1"/>
            <a:endCxn id="84" idx="3"/>
          </p:cNvCxnSpPr>
          <p:nvPr/>
        </p:nvCxnSpPr>
        <p:spPr>
          <a:xfrm flipH="1" flipV="1">
            <a:off x="7417779" y="3227721"/>
            <a:ext cx="1056726" cy="537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7417779" y="3555506"/>
            <a:ext cx="1056726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7648130" y="3935499"/>
            <a:ext cx="1409081" cy="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648130" y="3555506"/>
            <a:ext cx="0" cy="39257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endCxn id="87" idx="1"/>
          </p:cNvCxnSpPr>
          <p:nvPr/>
        </p:nvCxnSpPr>
        <p:spPr>
          <a:xfrm>
            <a:off x="7417779" y="4079472"/>
            <a:ext cx="16394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7424415" y="4662102"/>
            <a:ext cx="2391126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87" idx="2"/>
          </p:cNvCxnSpPr>
          <p:nvPr/>
        </p:nvCxnSpPr>
        <p:spPr>
          <a:xfrm>
            <a:off x="9815541" y="4453370"/>
            <a:ext cx="0" cy="134965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6400537" y="5419469"/>
            <a:ext cx="3406128" cy="7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6409414" y="5409520"/>
            <a:ext cx="3671" cy="3975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7855967" y="5409519"/>
            <a:ext cx="3671" cy="39751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8801236" y="3627732"/>
            <a:ext cx="1" cy="198054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11" idx="0"/>
          </p:cNvCxnSpPr>
          <p:nvPr/>
        </p:nvCxnSpPr>
        <p:spPr>
          <a:xfrm flipV="1">
            <a:off x="6732817" y="5614851"/>
            <a:ext cx="4645" cy="19218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8157579" y="5608277"/>
            <a:ext cx="4645" cy="19218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10109106" y="5608771"/>
            <a:ext cx="4645" cy="19218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9510013" y="5809630"/>
            <a:ext cx="1207476" cy="497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 err="1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ربات</a:t>
            </a:r>
            <a:r>
              <a:rPr lang="fa-IR" dirty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+mj-cs"/>
              </a:rPr>
              <a:t>n</a:t>
            </a:r>
            <a:endParaRPr lang="fa-IR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560189" y="5815320"/>
            <a:ext cx="1207476" cy="497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 err="1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ربات</a:t>
            </a:r>
            <a:r>
              <a:rPr lang="fa-IR" dirty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 2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6129079" y="5807037"/>
            <a:ext cx="1207476" cy="497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 err="1" smtClean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ربات</a:t>
            </a:r>
            <a:r>
              <a:rPr lang="fa-IR" dirty="0" smtClean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 1</a:t>
            </a:r>
            <a:endParaRPr lang="fa-IR" dirty="0">
              <a:solidFill>
                <a:schemeClr val="tx1"/>
              </a:solidFill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230219" y="3787040"/>
            <a:ext cx="1187560" cy="1063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جدول حالت – عمل های انجام شده</a:t>
            </a:r>
            <a:endParaRPr lang="fa-IR" sz="1400" dirty="0">
              <a:solidFill>
                <a:schemeClr val="tx1"/>
              </a:solidFill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474505" y="2838455"/>
            <a:ext cx="1516660" cy="7892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fa-IR" sz="1400" dirty="0" err="1" smtClean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بروزرسانی</a:t>
            </a:r>
            <a:r>
              <a:rPr lang="fa-IR" sz="1400" dirty="0" smtClean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 مقادیر </a:t>
            </a:r>
            <a:r>
              <a:rPr lang="en-US" sz="1400" dirty="0" smtClean="0">
                <a:solidFill>
                  <a:schemeClr val="tx1"/>
                </a:solidFill>
                <a:cs typeface="+mj-cs"/>
              </a:rPr>
              <a:t>Q</a:t>
            </a:r>
            <a:endParaRPr lang="fa-IR" sz="14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9057211" y="3705574"/>
            <a:ext cx="1516660" cy="7477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1600" dirty="0" smtClean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مدل انتخاب عمل</a:t>
            </a:r>
            <a:endParaRPr lang="fa-IR" sz="1600" dirty="0">
              <a:solidFill>
                <a:schemeClr val="tx1"/>
              </a:solidFill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230219" y="2757772"/>
            <a:ext cx="1187560" cy="9398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Iranian Sans" panose="01000500000000020002" pitchFamily="2" charset="-78"/>
                <a:cs typeface="Iranian Sans" panose="01000500000000020002" pitchFamily="2" charset="-78"/>
              </a:rPr>
              <a:t>جدول مقادیر </a:t>
            </a:r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756918" y="5032524"/>
            <a:ext cx="65114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عمل</a:t>
            </a:r>
            <a:endParaRPr lang="fa-IR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9459515" y="4453371"/>
            <a:ext cx="8584" cy="11689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 flipV="1">
            <a:off x="6721939" y="5614851"/>
            <a:ext cx="3406128" cy="75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8765688" y="5026070"/>
            <a:ext cx="76495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حالت</a:t>
            </a:r>
            <a:endParaRPr lang="fa-IR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8024898" y="5026070"/>
            <a:ext cx="82586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b="1" dirty="0" smtClean="0">
                <a:latin typeface="Iranian Sans" panose="01000500000000020002" pitchFamily="2" charset="-78"/>
                <a:cs typeface="Iranian Sans" panose="01000500000000020002" pitchFamily="2" charset="-78"/>
              </a:rPr>
              <a:t>پاداش</a:t>
            </a:r>
            <a:endParaRPr lang="fa-IR" b="1" dirty="0">
              <a:latin typeface="Iranian Sans" panose="01000500000000020002" pitchFamily="2" charset="-78"/>
              <a:cs typeface="Iranian Sans" panose="01000500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584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Awesome Light">
      <a:dk1>
        <a:srgbClr val="1C2835"/>
      </a:dk1>
      <a:lt1>
        <a:srgbClr val="FFFFFF"/>
      </a:lt1>
      <a:dk2>
        <a:srgbClr val="1C2835"/>
      </a:dk2>
      <a:lt2>
        <a:srgbClr val="F6F7FA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8DF388F-B280-4EF2-8096-15F30289D0DF}" vid="{AE36F80B-4349-4330-9773-486546B712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3185</TotalTime>
  <Words>1644</Words>
  <Application>Microsoft Office PowerPoint</Application>
  <PresentationFormat>Widescreen</PresentationFormat>
  <Paragraphs>786</Paragraphs>
  <Slides>45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Adobe Fan Heiti Std B</vt:lpstr>
      <vt:lpstr>Adobe Gothic Std B</vt:lpstr>
      <vt:lpstr>宋体</vt:lpstr>
      <vt:lpstr>Arial</vt:lpstr>
      <vt:lpstr>B Titr</vt:lpstr>
      <vt:lpstr>B Zar</vt:lpstr>
      <vt:lpstr>Calibri</vt:lpstr>
      <vt:lpstr>Cambria Math</vt:lpstr>
      <vt:lpstr>Iranian Sans</vt:lpstr>
      <vt:lpstr>Lato</vt:lpstr>
      <vt:lpstr>Lato Light</vt:lpstr>
      <vt:lpstr>Roboto</vt:lpstr>
      <vt:lpstr>Times New Roman</vt:lpstr>
      <vt:lpstr>Theme1</vt:lpstr>
      <vt:lpstr>PowerPoint Presentation</vt:lpstr>
      <vt:lpstr>PowerPoint Presentation</vt:lpstr>
      <vt:lpstr>PowerPoint Presentation</vt:lpstr>
      <vt:lpstr>PowerPoint Presentation</vt:lpstr>
      <vt:lpstr>جایگاه پژوهش انجام شده</vt:lpstr>
      <vt:lpstr>یادگیری تقویتی</vt:lpstr>
      <vt:lpstr>PowerPoint Presentation</vt:lpstr>
      <vt:lpstr>PowerPoint Presentation</vt:lpstr>
      <vt:lpstr>تخته سیاه</vt:lpstr>
      <vt:lpstr>تقلید</vt:lpstr>
      <vt:lpstr>خبرگی</vt:lpstr>
      <vt:lpstr>پند</vt:lpstr>
      <vt:lpstr>PowerPoint Presentation</vt:lpstr>
      <vt:lpstr>PowerPoint Presentation</vt:lpstr>
      <vt:lpstr>PowerPoint Presentation</vt:lpstr>
      <vt:lpstr>PowerPoint Presentation</vt:lpstr>
      <vt:lpstr>معیار ارزیابی ارائه شده</vt:lpstr>
      <vt:lpstr>معیار ارزیابی ارائه شده</vt:lpstr>
      <vt:lpstr>معیار ارزیابی ارائه شده</vt:lpstr>
      <vt:lpstr>معیار ارزیابی ارائه شده</vt:lpstr>
      <vt:lpstr>انتخاب عمل در یادگیری مستقل</vt:lpstr>
      <vt:lpstr>PowerPoint Presentation</vt:lpstr>
      <vt:lpstr>ترکیب داده ها</vt:lpstr>
      <vt:lpstr>PowerPoint Presentation</vt:lpstr>
      <vt:lpstr>PowerPoint Presentation</vt:lpstr>
      <vt:lpstr>بهره گیری از کوتاهترین فاصله تجربه شده در یادگیری مستقل</vt:lpstr>
      <vt:lpstr>صید و صیاد</vt:lpstr>
      <vt:lpstr>بهره گیری از روش پیشنهادی در مقایسه با روش خبرگی چند معیاره محیط صید و صیاد</vt:lpstr>
      <vt:lpstr>پلکان مارپیچ</vt:lpstr>
      <vt:lpstr>بهره گیری از کوتاهترین فاصله تجربه شده در یادگیری مستقل</vt:lpstr>
      <vt:lpstr>بهره گیری از روش پیشنهادی در مقایسه با روش خبرگی چند معیاره محیط پلکان مارپیچ</vt:lpstr>
      <vt:lpstr>بررسی حساسیت روش پیشنهادی در برابر پارامترτ_1</vt:lpstr>
      <vt:lpstr>بررسی حساسیت روش پیشنهادی در برابر پارامترτ_2</vt:lpstr>
      <vt:lpstr>پلکان مارپیچ</vt:lpstr>
      <vt:lpstr>PowerPoint Presentation</vt:lpstr>
      <vt:lpstr>PowerPoint Presentation</vt:lpstr>
      <vt:lpstr>PowerPoint Presentation</vt:lpstr>
      <vt:lpstr>جمع بندی</vt:lpstr>
      <vt:lpstr>پیشنهادات</vt:lpstr>
      <vt:lpstr>PowerPoint Presentation</vt:lpstr>
      <vt:lpstr>PowerPoint Presentation</vt:lpstr>
      <vt:lpstr>تاثیر استفاده از شوک</vt:lpstr>
      <vt:lpstr>PowerPoint Presentation</vt:lpstr>
      <vt:lpstr>ترکیب داده ها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GilehGoal</dc:creator>
  <cp:lastModifiedBy>GilehGoal</cp:lastModifiedBy>
  <cp:revision>442</cp:revision>
  <dcterms:created xsi:type="dcterms:W3CDTF">2016-05-04T17:58:39Z</dcterms:created>
  <dcterms:modified xsi:type="dcterms:W3CDTF">2016-06-12T18:30:33Z</dcterms:modified>
</cp:coreProperties>
</file>